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8.xml"/>
  <Override ContentType="application/vnd.openxmlformats-officedocument.presentationml.comments+xml" PartName="/ppt/comments/comment5.xml"/>
  <Override ContentType="application/vnd.openxmlformats-officedocument.presentationml.comments+xml" PartName="/ppt/comments/comment6.xml"/>
  <Override ContentType="application/vnd.openxmlformats-officedocument.presentationml.comments+xml" PartName="/ppt/comments/comment7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</p:sldIdLst>
  <p:sldSz cy="6858000" cx="12192000"/>
  <p:notesSz cx="6858000" cy="9144000"/>
  <p:embeddedFontLst>
    <p:embeddedFont>
      <p:font typeface="Poppins"/>
      <p:regular r:id="rId54"/>
      <p:bold r:id="rId55"/>
      <p:italic r:id="rId56"/>
      <p:boldItalic r:id="rId57"/>
    </p:embeddedFont>
    <p:embeddedFont>
      <p:font typeface="Roboto Mono"/>
      <p:regular r:id="rId58"/>
      <p:bold r:id="rId59"/>
      <p:italic r:id="rId60"/>
      <p:boldItalic r:id="rId61"/>
    </p:embeddedFont>
    <p:embeddedFont>
      <p:font typeface="Century Gothic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890">
          <p15:clr>
            <a:srgbClr val="A4A3A4"/>
          </p15:clr>
        </p15:guide>
        <p15:guide id="2" pos="4384">
          <p15:clr>
            <a:srgbClr val="A4A3A4"/>
          </p15:clr>
        </p15:guide>
      </p15:sldGuideLst>
    </p:ext>
    <p:ext uri="GoogleSlidesCustomDataVersion2">
      <go:slidesCustomData xmlns:go="http://customooxmlschemas.google.com/" r:id="rId66" roundtripDataSignature="AMtx7mjxTOqB1oADdrJqatBrRRVr5QuAn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8" name="Safaa Arbai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890" orient="horz"/>
        <p:guide pos="4384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CenturyGothic-regular.fntdata"/><Relationship Id="rId61" Type="http://schemas.openxmlformats.org/officeDocument/2006/relationships/font" Target="fonts/RobotoMono-boldItalic.fntdata"/><Relationship Id="rId20" Type="http://schemas.openxmlformats.org/officeDocument/2006/relationships/slide" Target="slides/slide14.xml"/><Relationship Id="rId64" Type="http://schemas.openxmlformats.org/officeDocument/2006/relationships/font" Target="fonts/CenturyGothic-italic.fntdata"/><Relationship Id="rId63" Type="http://schemas.openxmlformats.org/officeDocument/2006/relationships/font" Target="fonts/CenturyGothic-bold.fntdata"/><Relationship Id="rId22" Type="http://schemas.openxmlformats.org/officeDocument/2006/relationships/slide" Target="slides/slide16.xml"/><Relationship Id="rId66" Type="http://customschemas.google.com/relationships/presentationmetadata" Target="metadata"/><Relationship Id="rId21" Type="http://schemas.openxmlformats.org/officeDocument/2006/relationships/slide" Target="slides/slide15.xml"/><Relationship Id="rId65" Type="http://schemas.openxmlformats.org/officeDocument/2006/relationships/font" Target="fonts/CenturyGothic-boldItalic.fntdata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Poppins-bold.fntdata"/><Relationship Id="rId10" Type="http://schemas.openxmlformats.org/officeDocument/2006/relationships/slide" Target="slides/slide4.xml"/><Relationship Id="rId54" Type="http://schemas.openxmlformats.org/officeDocument/2006/relationships/font" Target="fonts/Poppins-regular.fntdata"/><Relationship Id="rId13" Type="http://schemas.openxmlformats.org/officeDocument/2006/relationships/slide" Target="slides/slide7.xml"/><Relationship Id="rId57" Type="http://schemas.openxmlformats.org/officeDocument/2006/relationships/font" Target="fonts/Poppins-boldItalic.fntdata"/><Relationship Id="rId12" Type="http://schemas.openxmlformats.org/officeDocument/2006/relationships/slide" Target="slides/slide6.xml"/><Relationship Id="rId56" Type="http://schemas.openxmlformats.org/officeDocument/2006/relationships/font" Target="fonts/Poppins-italic.fntdata"/><Relationship Id="rId15" Type="http://schemas.openxmlformats.org/officeDocument/2006/relationships/slide" Target="slides/slide9.xml"/><Relationship Id="rId59" Type="http://schemas.openxmlformats.org/officeDocument/2006/relationships/font" Target="fonts/RobotoMono-bold.fntdata"/><Relationship Id="rId14" Type="http://schemas.openxmlformats.org/officeDocument/2006/relationships/slide" Target="slides/slide8.xml"/><Relationship Id="rId58" Type="http://schemas.openxmlformats.org/officeDocument/2006/relationships/font" Target="fonts/RobotoMono-regular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6-02-09T18:24:31.950">
    <p:pos x="6000" y="0"/>
    <p:text>place in the beginning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o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2" dt="2026-02-09T18:25:02.212">
    <p:pos x="6000" y="0"/>
    <p:text>fix the proportions of the pie chart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s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3" dt="2026-02-09T18:24:11.175">
    <p:pos x="6000" y="0"/>
    <p:text>@arbaisafaa10@gmail.com keep only timeout
_Assigned to arbaisafaa10@gmail.com_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k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4" dt="2026-02-09T18:23:33.650">
    <p:pos x="6000" y="0"/>
    <p:text>@arbaisafaa10@gmail.com remove pcaps
_Assigned to arbaisafaa10@gmail.com_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g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5" dt="2026-02-09T18:22:39.721">
    <p:pos x="6000" y="0"/>
    <p:text>@arbaisafaa10@gmail.com less bla bla
_Assigned to arbaisafaa10@gmail.com_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Y"/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6" dt="2026-02-09T18:23:01.908">
    <p:pos x="6000" y="0"/>
    <p:text>@arbaisafaa10@gmail.com less bla bla
_Assigned to arbaisafaa10@gmail.com_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c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7" dt="2026-02-09T18:22:05.682">
    <p:pos x="6000" y="0"/>
    <p:text>@arbaisafaa10@gmail.com add a key takeaway
_Assigned to arbaisafaa10@gmail.com_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U"/>
      </p:ext>
    </p:extLst>
  </p:cm>
</p:cmLst>
</file>

<file path=ppt/comments/comment8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8" dt="2026-02-09T18:21:34.079">
    <p:pos x="6000" y="0"/>
    <p:text>@arbaisafaa10@gmail.com resize the bars, make writing clearer
_Assigned to arbaisafaa10@gmail.com_</p:text>
    <p:extLst>
      <p:ext uri="{C676402C-5697-4E1C-873F-D02D1690AC5C}">
        <p15:threadingInfo timeZoneBias="0"/>
      </p:ext>
      <p:ext uri="http://customooxmlschemas.google.com/">
        <go:slidesCustomData xmlns:go="http://customooxmlschemas.google.com/" commentPostId="AAAB0CstFAQ"/>
      </p:ext>
    </p:extLs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3c21762045e_0_1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62" name="Google Shape;762;g3c21762045e_0_1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3" name="Google Shape;763;g3c21762045e_0_17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" name="Google Shape;773;g3c675f205fb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74" name="Google Shape;774;g3c675f205f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5" name="Google Shape;775;g3c675f205fb_0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3c6bdc4ae12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4" name="Google Shape;784;g3c6bdc4ae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5" name="Google Shape;785;g3c6bdc4ae12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2" name="Shape 7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3" name="Google Shape;793;g3c21762045e_0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94" name="Google Shape;794;g3c21762045e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5" name="Google Shape;795;g3c21762045e_0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g3c21762045e_0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4" name="Google Shape;804;g3c21762045e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5" name="Google Shape;805;g3c21762045e_0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3c21762045e_0_1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17" name="Google Shape;817;g3c21762045e_0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18" name="Google Shape;818;g3c21762045e_0_15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5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g3c21762045e_0_16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7" name="Google Shape;827;g3c21762045e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8" name="Google Shape;828;g3c21762045e_0_16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3c21762045e_4_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37" name="Google Shape;837;g3c21762045e_4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8" name="Google Shape;838;g3c21762045e_4_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3c22d98c2e1_2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7" name="Google Shape;847;g3c22d98c2e1_2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8" name="Google Shape;848;g3c22d98c2e1_2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3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3c61b2fe1d5_0_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Google Shape;855;g3c61b2fe1d5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6" name="Google Shape;856;g3c61b2fe1d5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g3c21762045e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2" name="Google Shape;682;g3c21762045e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3" name="Google Shape;683;g3c21762045e_0_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3c22d98c2e1_2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3c22d98c2e1_2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6" name="Google Shape;876;g3c22d98c2e1_2_4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g3c61b2fe1d5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Google Shape;889;g3c61b2fe1d5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0" name="Google Shape;890;g3c61b2fe1d5_0_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3c22d98c2e1_2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3c22d98c2e1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5" name="Google Shape;905;g3c22d98c2e1_2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3c61b2fe1d5_0_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5" name="Google Shape;915;g3c61b2fe1d5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6" name="Google Shape;916;g3c61b2fe1d5_0_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4" name="Shape 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g3c21762045e_4_17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26" name="Google Shape;926;g3c21762045e_4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27" name="Google Shape;927;g3c21762045e_4_17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3bae59ba02b_0_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34" name="Google Shape;934;g3bae59ba02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5" name="Google Shape;935;g3bae59ba02b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3" name="Shape 9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4" name="Google Shape;944;g3c21762045e_4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45" name="Google Shape;945;g3c21762045e_4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46" name="Google Shape;946;g3c21762045e_4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3c21762045e_4_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58" name="Google Shape;958;g3c21762045e_4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9" name="Google Shape;959;g3c21762045e_4_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g3c21762045e_4_3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70" name="Google Shape;970;g3c21762045e_4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1" name="Google Shape;971;g3c21762045e_4_3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3c21762045e_4_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82" name="Google Shape;982;g3c21762045e_4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3" name="Google Shape;983;g3c21762045e_4_1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g3c21762045e_0_9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1" name="Google Shape;691;g3c21762045e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2" name="Google Shape;692;g3c21762045e_0_9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1" name="Shape 9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2" name="Google Shape;992;g3c21762045e_4_5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93" name="Google Shape;993;g3c21762045e_4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4" name="Google Shape;994;g3c21762045e_4_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g3c21762045e_4_18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5" name="Google Shape;1005;g3c21762045e_4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06" name="Google Shape;1006;g3c21762045e_4_18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g3c21762045e_4_1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13" name="Google Shape;1013;g3c21762045e_4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4" name="Google Shape;1014;g3c21762045e_4_13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g3c21762045e_4_22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3" name="Google Shape;1023;g3c21762045e_4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4" name="Google Shape;1024;g3c21762045e_4_22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g3c21762045e_4_1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5" name="Google Shape;1035;g3c21762045e_4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6" name="Google Shape;1036;g3c21762045e_4_1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3c21762045e_4_1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8" name="Google Shape;1048;g3c21762045e_4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9" name="Google Shape;1049;g3c21762045e_4_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3c21762045e_4_1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60" name="Google Shape;1060;g3c21762045e_4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1" name="Google Shape;1061;g3c21762045e_4_1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g3c21762045e_4_16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1" name="Google Shape;1071;g3c21762045e_4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2" name="Google Shape;1072;g3c21762045e_4_16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g3c675f205fb_0_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82" name="Google Shape;1082;g3c675f205fb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83" name="Google Shape;1083;g3c675f205fb_0_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8" name="Shape 1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9" name="Google Shape;1089;g3c675f205fb_0_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90" name="Google Shape;1090;g3c675f205fb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1" name="Google Shape;1091;g3c675f205fb_0_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3c21762045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3c2176204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1" name="Google Shape;701;g3c21762045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c675f205fb_0_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g3c675f205fb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1" name="Google Shape;1101;g3c675f205fb_0_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c6bdc4ae12_0_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1" name="Google Shape;1111;g3c6bdc4ae12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2" name="Google Shape;1112;g3c6bdc4ae12_0_1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3c6bdc4ae12_0_3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22" name="Google Shape;1122;g3c6bdc4ae1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3" name="Google Shape;1123;g3c6bdc4ae12_0_3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2" name="Shape 1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3" name="Google Shape;1133;g3c6bdc4ae12_0_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4" name="Google Shape;1134;g3c6bdc4ae1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5" name="Google Shape;1135;g3c6bdc4ae12_0_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6" name="Google Shape;1146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47" name="Google Shape;1147;p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1" name="Shape 1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2" name="Google Shape;1152;g3c6291651fe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53" name="Google Shape;1153;g3c6291651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4" name="Google Shape;1154;g3c6291651fe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393b1958ef7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64" name="Google Shape;1164;g393b1958ef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5" name="Google Shape;1165;g393b1958ef7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1" name="Shape 1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2" name="Google Shape;1172;g3c6bdc4ae12_0_5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73" name="Google Shape;1173;g3c6bdc4ae1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4" name="Google Shape;1174;g3c6bdc4ae12_0_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3c21762045e_0_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2" name="Google Shape;712;g3c21762045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3" name="Google Shape;713;g3c21762045e_0_1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3c21762045e_0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1" name="Google Shape;721;g3c21762045e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2" name="Google Shape;722;g3c21762045e_0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3c21762045e_0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1" name="Google Shape;731;g3c21762045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2" name="Google Shape;732;g3c21762045e_0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3c21762045e_0_13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2" name="Google Shape;742;g3c21762045e_0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3" name="Google Shape;743;g3c21762045e_0_13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3c21762045e_0_1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2" name="Google Shape;752;g3c21762045e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3" name="Google Shape;753;g3c21762045e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6.png"/><Relationship Id="rId4" Type="http://schemas.openxmlformats.org/officeDocument/2006/relationships/image" Target="../media/image12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4.png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iapositive de titre">
  <p:cSld name="7_Diapositive de titr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6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solidFill>
            <a:srgbClr val="27547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noir&#10;&#10;Description générée automatiquement" id="17" name="Google Shape;1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16"/>
          <p:cNvSpPr txBox="1"/>
          <p:nvPr>
            <p:ph type="ctrTitle"/>
          </p:nvPr>
        </p:nvSpPr>
        <p:spPr>
          <a:xfrm>
            <a:off x="816428" y="2280135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6"/>
          <p:cNvSpPr txBox="1"/>
          <p:nvPr>
            <p:ph idx="1" type="subTitle"/>
          </p:nvPr>
        </p:nvSpPr>
        <p:spPr>
          <a:xfrm>
            <a:off x="816427" y="4792638"/>
            <a:ext cx="9380765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e image contenant dessin&#10;&#10;Description générée automatiquement" id="20" name="Google Shape;20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312" y="5727564"/>
            <a:ext cx="1085108" cy="426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21" name="Google Shape;2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312" y="643920"/>
            <a:ext cx="3981441" cy="130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sposition personnalisée">
  <p:cSld name="8_Disposition personnalisée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6" name="Google Shape;96;p2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7" name="Google Shape;97;p25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98" name="Google Shape;98;p2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9" name="Google Shape;99;p25"/>
          <p:cNvSpPr/>
          <p:nvPr>
            <p:ph idx="2" type="pic"/>
          </p:nvPr>
        </p:nvSpPr>
        <p:spPr>
          <a:xfrm>
            <a:off x="658016" y="2164221"/>
            <a:ext cx="1651011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100" name="Google Shape;100;p25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5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5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" name="Google Shape;103;p25"/>
          <p:cNvSpPr txBox="1"/>
          <p:nvPr>
            <p:ph idx="1" type="body"/>
          </p:nvPr>
        </p:nvSpPr>
        <p:spPr>
          <a:xfrm>
            <a:off x="2594259" y="2164222"/>
            <a:ext cx="7102192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4" name="Google Shape;104;p25"/>
          <p:cNvSpPr txBox="1"/>
          <p:nvPr>
            <p:ph idx="3" type="body"/>
          </p:nvPr>
        </p:nvSpPr>
        <p:spPr>
          <a:xfrm>
            <a:off x="2594259" y="3668601"/>
            <a:ext cx="7102192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05" name="Google Shape;105;p25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106" name="Google Shape;10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07" name="Google Shape;10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5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Disposition personnalisée">
  <p:cSld name="9_Disposition personnalisée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Google Shape;110;p2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1" name="Google Shape;111;p26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12" name="Google Shape;112;p2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13" name="Google Shape;113;p26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6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6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" name="Google Shape;116;p26"/>
          <p:cNvSpPr txBox="1"/>
          <p:nvPr>
            <p:ph idx="1" type="body"/>
          </p:nvPr>
        </p:nvSpPr>
        <p:spPr>
          <a:xfrm>
            <a:off x="658016" y="2164222"/>
            <a:ext cx="9038435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17" name="Google Shape;117;p26"/>
          <p:cNvSpPr txBox="1"/>
          <p:nvPr>
            <p:ph idx="2" type="body"/>
          </p:nvPr>
        </p:nvSpPr>
        <p:spPr>
          <a:xfrm>
            <a:off x="658016" y="3668601"/>
            <a:ext cx="9038435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18" name="Google Shape;118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19" name="Google Shape;119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6"/>
          <p:cNvSpPr txBox="1"/>
          <p:nvPr>
            <p:ph idx="3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21" name="Google Shape;121;p26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sposition personnalisée">
  <p:cSld name="10_Disposition personnalisé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2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4" name="Google Shape;124;p27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25" name="Google Shape;125;p2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6" name="Google Shape;126;p27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27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7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29" name="Google Shape;129;p27"/>
          <p:cNvSpPr/>
          <p:nvPr>
            <p:ph idx="2" type="pic"/>
          </p:nvPr>
        </p:nvSpPr>
        <p:spPr>
          <a:xfrm>
            <a:off x="658017" y="2164220"/>
            <a:ext cx="3640934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7"/>
          <p:cNvSpPr txBox="1"/>
          <p:nvPr>
            <p:ph idx="1" type="body"/>
          </p:nvPr>
        </p:nvSpPr>
        <p:spPr>
          <a:xfrm>
            <a:off x="4662427" y="2164222"/>
            <a:ext cx="5230873" cy="11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31" name="Google Shape;131;p27"/>
          <p:cNvSpPr txBox="1"/>
          <p:nvPr>
            <p:ph idx="3" type="body"/>
          </p:nvPr>
        </p:nvSpPr>
        <p:spPr>
          <a:xfrm>
            <a:off x="4662427" y="3480977"/>
            <a:ext cx="5230873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132" name="Google Shape;132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33" name="Google Shape;133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7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35" name="Google Shape;135;p27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isposition personnalisée">
  <p:cSld name="11_Disposition personnalisée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2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8" name="Google Shape;138;p28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39" name="Google Shape;139;p2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28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8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2" name="Google Shape;142;p28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3" name="Google Shape;143;p28"/>
          <p:cNvSpPr/>
          <p:nvPr>
            <p:ph idx="2" type="pic"/>
          </p:nvPr>
        </p:nvSpPr>
        <p:spPr>
          <a:xfrm>
            <a:off x="658016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44" name="Google Shape;144;p28"/>
          <p:cNvSpPr/>
          <p:nvPr>
            <p:ph idx="3" type="pic"/>
          </p:nvPr>
        </p:nvSpPr>
        <p:spPr>
          <a:xfrm>
            <a:off x="3001735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45" name="Google Shape;145;p28"/>
          <p:cNvSpPr/>
          <p:nvPr>
            <p:ph idx="4" type="pic"/>
          </p:nvPr>
        </p:nvSpPr>
        <p:spPr>
          <a:xfrm>
            <a:off x="5345454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46" name="Google Shape;146;p28"/>
          <p:cNvSpPr/>
          <p:nvPr>
            <p:ph idx="5" type="pic"/>
          </p:nvPr>
        </p:nvSpPr>
        <p:spPr>
          <a:xfrm>
            <a:off x="7689173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47" name="Google Shape;147;p28"/>
          <p:cNvSpPr/>
          <p:nvPr>
            <p:ph idx="6" type="pic"/>
          </p:nvPr>
        </p:nvSpPr>
        <p:spPr>
          <a:xfrm>
            <a:off x="658016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8"/>
          <p:cNvSpPr/>
          <p:nvPr>
            <p:ph idx="7" type="pic"/>
          </p:nvPr>
        </p:nvSpPr>
        <p:spPr>
          <a:xfrm>
            <a:off x="3001735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49" name="Google Shape;149;p28"/>
          <p:cNvSpPr/>
          <p:nvPr>
            <p:ph idx="8" type="pic"/>
          </p:nvPr>
        </p:nvSpPr>
        <p:spPr>
          <a:xfrm>
            <a:off x="5345454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150" name="Google Shape;150;p28"/>
          <p:cNvSpPr/>
          <p:nvPr>
            <p:ph idx="9" type="pic"/>
          </p:nvPr>
        </p:nvSpPr>
        <p:spPr>
          <a:xfrm>
            <a:off x="7689173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pic>
        <p:nvPicPr>
          <p:cNvPr id="151" name="Google Shape;151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52" name="Google Shape;152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54" name="Google Shape;154;p28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Disposition personnalisée">
  <p:cSld name="12_Disposition personnalisée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Google Shape;156;p2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57" name="Google Shape;157;p29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58" name="Google Shape;158;p2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9" name="Google Shape;159;p29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0" name="Google Shape;160;p29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29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62" name="Google Shape;162;p29"/>
          <p:cNvSpPr/>
          <p:nvPr>
            <p:ph idx="2" type="pic"/>
          </p:nvPr>
        </p:nvSpPr>
        <p:spPr>
          <a:xfrm>
            <a:off x="658017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29"/>
          <p:cNvSpPr/>
          <p:nvPr>
            <p:ph idx="3" type="pic"/>
          </p:nvPr>
        </p:nvSpPr>
        <p:spPr>
          <a:xfrm>
            <a:off x="3954096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164" name="Google Shape;164;p29"/>
          <p:cNvSpPr/>
          <p:nvPr>
            <p:ph idx="4" type="pic"/>
          </p:nvPr>
        </p:nvSpPr>
        <p:spPr>
          <a:xfrm>
            <a:off x="7250175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pic>
        <p:nvPicPr>
          <p:cNvPr id="165" name="Google Shape;165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66" name="Google Shape;166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9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68" name="Google Shape;168;p29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Disposition personnalisée">
  <p:cSld name="13_Disposition personnalisée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" name="Google Shape;170;p3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1" name="Google Shape;171;p30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72" name="Google Shape;172;p3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3" name="Google Shape;173;p30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30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30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6" name="Google Shape;176;p30"/>
          <p:cNvSpPr/>
          <p:nvPr>
            <p:ph idx="2" type="pic"/>
          </p:nvPr>
        </p:nvSpPr>
        <p:spPr>
          <a:xfrm>
            <a:off x="658016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177" name="Google Shape;177;p30"/>
          <p:cNvSpPr/>
          <p:nvPr>
            <p:ph idx="3" type="pic"/>
          </p:nvPr>
        </p:nvSpPr>
        <p:spPr>
          <a:xfrm>
            <a:off x="5094122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pic>
        <p:nvPicPr>
          <p:cNvPr id="178" name="Google Shape;17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79" name="Google Shape;179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30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81" name="Google Shape;181;p30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isposition personnalisée">
  <p:cSld name="14_Disposition personnalisée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" name="Google Shape;183;p3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84" name="Google Shape;184;p31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85" name="Google Shape;185;p3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6" name="Google Shape;186;p31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7" name="Google Shape;187;p31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31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89" name="Google Shape;189;p31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279FB0"/>
              </a:buClr>
              <a:buSzPts val="4000"/>
              <a:buFont typeface="Century Gothic"/>
              <a:buNone/>
              <a:defRPr b="1" i="0" sz="4000" cap="non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190" name="Google Shape;19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191" name="Google Shape;191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31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Disposition personnalisée">
  <p:cSld name="15_Disposition personnalisée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oogle Shape;194;p3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95" name="Google Shape;195;p32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196" name="Google Shape;196;p3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7" name="Google Shape;197;p32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2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2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00" name="Google Shape;200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01" name="Google Shape;201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apositive de titre">
  <p:cSld name="3_Diapositive de titre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3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04" name="Google Shape;204;p33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205" name="Google Shape;205;p3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6" name="Google Shape;206;p33"/>
          <p:cNvSpPr txBox="1"/>
          <p:nvPr>
            <p:ph type="ctrTitle"/>
          </p:nvPr>
        </p:nvSpPr>
        <p:spPr>
          <a:xfrm>
            <a:off x="465365" y="196054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33"/>
          <p:cNvSpPr txBox="1"/>
          <p:nvPr>
            <p:ph idx="1" type="subTitle"/>
          </p:nvPr>
        </p:nvSpPr>
        <p:spPr>
          <a:xfrm>
            <a:off x="465365" y="4473046"/>
            <a:ext cx="6879772" cy="840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08" name="Google Shape;208;p33"/>
          <p:cNvSpPr/>
          <p:nvPr/>
        </p:nvSpPr>
        <p:spPr>
          <a:xfrm>
            <a:off x="0" y="6595088"/>
            <a:ext cx="12192000" cy="262912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96" y="563881"/>
            <a:ext cx="71882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210" name="Google Shape;210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03" y="6114853"/>
            <a:ext cx="691896" cy="272146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33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33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33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9FB0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Disposition personnalisée">
  <p:cSld name="16_Disposition personnalisée"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3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16" name="Google Shape;216;p34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17" name="Google Shape;217;p3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34"/>
          <p:cNvSpPr/>
          <p:nvPr>
            <p:ph idx="2" type="pic"/>
          </p:nvPr>
        </p:nvSpPr>
        <p:spPr>
          <a:xfrm>
            <a:off x="658016" y="2164221"/>
            <a:ext cx="1651011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34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34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34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22" name="Google Shape;222;p34"/>
          <p:cNvSpPr txBox="1"/>
          <p:nvPr>
            <p:ph idx="1" type="body"/>
          </p:nvPr>
        </p:nvSpPr>
        <p:spPr>
          <a:xfrm>
            <a:off x="2594259" y="2164222"/>
            <a:ext cx="7102192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3" name="Google Shape;223;p34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34"/>
          <p:cNvSpPr txBox="1"/>
          <p:nvPr>
            <p:ph idx="3" type="body"/>
          </p:nvPr>
        </p:nvSpPr>
        <p:spPr>
          <a:xfrm>
            <a:off x="2594259" y="3668601"/>
            <a:ext cx="7102192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25" name="Google Shape;225;p34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226" name="Google Shape;226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27" name="Google Shape;227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sposition personnalisée">
  <p:cSld name="Disposition personnalisé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23;p1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" name="Google Shape;24;p17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5" name="Google Shape;25;p1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" name="Google Shape;26;p17"/>
          <p:cNvSpPr/>
          <p:nvPr>
            <p:ph idx="2" type="pic"/>
          </p:nvPr>
        </p:nvSpPr>
        <p:spPr>
          <a:xfrm>
            <a:off x="658016" y="2164221"/>
            <a:ext cx="1651011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27" name="Google Shape;27;p17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7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7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" name="Google Shape;30;p17"/>
          <p:cNvSpPr txBox="1"/>
          <p:nvPr>
            <p:ph idx="1" type="body"/>
          </p:nvPr>
        </p:nvSpPr>
        <p:spPr>
          <a:xfrm>
            <a:off x="2594259" y="2164222"/>
            <a:ext cx="7102192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1" name="Google Shape;31;p17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7"/>
          <p:cNvSpPr txBox="1"/>
          <p:nvPr>
            <p:ph idx="3" type="body"/>
          </p:nvPr>
        </p:nvSpPr>
        <p:spPr>
          <a:xfrm>
            <a:off x="2594259" y="3668601"/>
            <a:ext cx="7102192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3" name="Google Shape;33;p17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4" name="Google Shape;3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5" name="Google Shape;35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7_Disposition personnalisée">
  <p:cSld name="17_Disposition personnalisée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30" name="Google Shape;230;p35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31" name="Google Shape;231;p3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35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5" name="Google Shape;235;p35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658016" y="2164222"/>
            <a:ext cx="9038435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658016" y="3668601"/>
            <a:ext cx="9038435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38" name="Google Shape;238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39" name="Google Shape;239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5"/>
          <p:cNvSpPr txBox="1"/>
          <p:nvPr>
            <p:ph idx="3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Disposition personnalisée">
  <p:cSld name="18_Disposition personnalisée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2" name="Google Shape;242;p3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43" name="Google Shape;243;p36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44" name="Google Shape;244;p3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5" name="Google Shape;245;p36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36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6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48" name="Google Shape;248;p36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6"/>
          <p:cNvSpPr/>
          <p:nvPr>
            <p:ph idx="2" type="pic"/>
          </p:nvPr>
        </p:nvSpPr>
        <p:spPr>
          <a:xfrm>
            <a:off x="658017" y="2164220"/>
            <a:ext cx="3640934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250" name="Google Shape;250;p36"/>
          <p:cNvSpPr txBox="1"/>
          <p:nvPr>
            <p:ph idx="1" type="body"/>
          </p:nvPr>
        </p:nvSpPr>
        <p:spPr>
          <a:xfrm>
            <a:off x="4662427" y="2164222"/>
            <a:ext cx="5230873" cy="11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51" name="Google Shape;251;p36"/>
          <p:cNvSpPr txBox="1"/>
          <p:nvPr>
            <p:ph idx="3" type="body"/>
          </p:nvPr>
        </p:nvSpPr>
        <p:spPr>
          <a:xfrm>
            <a:off x="4662427" y="3480977"/>
            <a:ext cx="5230873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252" name="Google Shape;25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53" name="Google Shape;253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6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Disposition personnalisée">
  <p:cSld name="19_Disposition personnalisée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6" name="Google Shape;256;p3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57" name="Google Shape;257;p37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58" name="Google Shape;258;p3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59" name="Google Shape;259;p37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7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1" name="Google Shape;261;p37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62" name="Google Shape;262;p37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3" name="Google Shape;263;p37"/>
          <p:cNvSpPr/>
          <p:nvPr>
            <p:ph idx="2" type="pic"/>
          </p:nvPr>
        </p:nvSpPr>
        <p:spPr>
          <a:xfrm>
            <a:off x="658016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64" name="Google Shape;264;p37"/>
          <p:cNvSpPr/>
          <p:nvPr>
            <p:ph idx="3" type="pic"/>
          </p:nvPr>
        </p:nvSpPr>
        <p:spPr>
          <a:xfrm>
            <a:off x="3001735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65" name="Google Shape;265;p37"/>
          <p:cNvSpPr/>
          <p:nvPr>
            <p:ph idx="4" type="pic"/>
          </p:nvPr>
        </p:nvSpPr>
        <p:spPr>
          <a:xfrm>
            <a:off x="5345454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66" name="Google Shape;266;p37"/>
          <p:cNvSpPr/>
          <p:nvPr>
            <p:ph idx="5" type="pic"/>
          </p:nvPr>
        </p:nvSpPr>
        <p:spPr>
          <a:xfrm>
            <a:off x="7689173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67" name="Google Shape;267;p37"/>
          <p:cNvSpPr/>
          <p:nvPr>
            <p:ph idx="6" type="pic"/>
          </p:nvPr>
        </p:nvSpPr>
        <p:spPr>
          <a:xfrm>
            <a:off x="658016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68" name="Google Shape;268;p37"/>
          <p:cNvSpPr/>
          <p:nvPr>
            <p:ph idx="7" type="pic"/>
          </p:nvPr>
        </p:nvSpPr>
        <p:spPr>
          <a:xfrm>
            <a:off x="3001735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69" name="Google Shape;269;p37"/>
          <p:cNvSpPr/>
          <p:nvPr>
            <p:ph idx="8" type="pic"/>
          </p:nvPr>
        </p:nvSpPr>
        <p:spPr>
          <a:xfrm>
            <a:off x="5345454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270" name="Google Shape;270;p37"/>
          <p:cNvSpPr/>
          <p:nvPr>
            <p:ph idx="9" type="pic"/>
          </p:nvPr>
        </p:nvSpPr>
        <p:spPr>
          <a:xfrm>
            <a:off x="7689173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pic>
        <p:nvPicPr>
          <p:cNvPr id="271" name="Google Shape;271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72" name="Google Shape;272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7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Disposition personnalisée">
  <p:cSld name="20_Disposition personnalisée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5" name="Google Shape;275;p3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76" name="Google Shape;276;p38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77" name="Google Shape;277;p3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8" name="Google Shape;278;p38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9" name="Google Shape;279;p38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0" name="Google Shape;280;p38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1" name="Google Shape;281;p38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2" name="Google Shape;282;p38"/>
          <p:cNvSpPr/>
          <p:nvPr>
            <p:ph idx="2" type="pic"/>
          </p:nvPr>
        </p:nvSpPr>
        <p:spPr>
          <a:xfrm>
            <a:off x="658017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283" name="Google Shape;283;p38"/>
          <p:cNvSpPr/>
          <p:nvPr>
            <p:ph idx="3" type="pic"/>
          </p:nvPr>
        </p:nvSpPr>
        <p:spPr>
          <a:xfrm>
            <a:off x="3954096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284" name="Google Shape;284;p38"/>
          <p:cNvSpPr/>
          <p:nvPr>
            <p:ph idx="4" type="pic"/>
          </p:nvPr>
        </p:nvSpPr>
        <p:spPr>
          <a:xfrm>
            <a:off x="7250175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pic>
        <p:nvPicPr>
          <p:cNvPr id="285" name="Google Shape;285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86" name="Google Shape;286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8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Disposition personnalisée">
  <p:cSld name="21_Disposition personnalisée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oogle Shape;289;p3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290" name="Google Shape;290;p39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291" name="Google Shape;291;p3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2" name="Google Shape;292;p39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3" name="Google Shape;293;p39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4" name="Google Shape;294;p39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95" name="Google Shape;295;p39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39"/>
          <p:cNvSpPr/>
          <p:nvPr>
            <p:ph idx="2" type="pic"/>
          </p:nvPr>
        </p:nvSpPr>
        <p:spPr>
          <a:xfrm>
            <a:off x="658016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297" name="Google Shape;297;p39"/>
          <p:cNvSpPr/>
          <p:nvPr>
            <p:ph idx="3" type="pic"/>
          </p:nvPr>
        </p:nvSpPr>
        <p:spPr>
          <a:xfrm>
            <a:off x="5094122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pic>
        <p:nvPicPr>
          <p:cNvPr id="298" name="Google Shape;298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299" name="Google Shape;299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9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Disposition personnalisée">
  <p:cSld name="22_Disposition personnalisée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03" name="Google Shape;303;p40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04" name="Google Shape;304;p4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05" name="Google Shape;305;p40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6" name="Google Shape;306;p40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7" name="Google Shape;307;p40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08" name="Google Shape;308;p40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F59534"/>
              </a:buClr>
              <a:buSzPts val="4000"/>
              <a:buFont typeface="Century Gothic"/>
              <a:buNone/>
              <a:defRPr b="1" i="0" sz="4000" cap="non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309" name="Google Shape;309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10" name="Google Shape;310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p40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Disposition personnalisée">
  <p:cSld name="23_Disposition personnalisée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4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14" name="Google Shape;314;p41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F5953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15" name="Google Shape;315;p4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6" name="Google Shape;316;p41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7" name="Google Shape;317;p41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41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20" name="Google Shape;32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Diapositive de titre">
  <p:cSld name="8_Diapositive de titre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2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solidFill>
            <a:srgbClr val="F5953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noir&#10;&#10;Description générée automatiquement" id="323" name="Google Shape;323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42"/>
          <p:cNvSpPr/>
          <p:nvPr/>
        </p:nvSpPr>
        <p:spPr>
          <a:xfrm>
            <a:off x="0" y="6595088"/>
            <a:ext cx="12192000" cy="262912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42"/>
          <p:cNvSpPr txBox="1"/>
          <p:nvPr>
            <p:ph type="ctrTitle"/>
          </p:nvPr>
        </p:nvSpPr>
        <p:spPr>
          <a:xfrm>
            <a:off x="465365" y="196054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6" name="Google Shape;326;p42"/>
          <p:cNvSpPr txBox="1"/>
          <p:nvPr>
            <p:ph idx="1" type="subTitle"/>
          </p:nvPr>
        </p:nvSpPr>
        <p:spPr>
          <a:xfrm>
            <a:off x="465365" y="4473046"/>
            <a:ext cx="6879772" cy="840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27" name="Google Shape;327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96" y="563881"/>
            <a:ext cx="71882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328" name="Google Shape;328;p4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03" y="6114853"/>
            <a:ext cx="691896" cy="272146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42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0" name="Google Shape;330;p42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1" name="Google Shape;331;p42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F5953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4_Disposition personnalisée">
  <p:cSld name="24_Disposition personnalisée"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3" name="Google Shape;333;p4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34" name="Google Shape;334;p43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35" name="Google Shape;335;p4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36" name="Google Shape;336;p43"/>
          <p:cNvSpPr/>
          <p:nvPr>
            <p:ph idx="2" type="pic"/>
          </p:nvPr>
        </p:nvSpPr>
        <p:spPr>
          <a:xfrm>
            <a:off x="658016" y="2164221"/>
            <a:ext cx="1651011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3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8" name="Google Shape;338;p43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9" name="Google Shape;339;p43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40" name="Google Shape;340;p43"/>
          <p:cNvSpPr txBox="1"/>
          <p:nvPr>
            <p:ph idx="1" type="body"/>
          </p:nvPr>
        </p:nvSpPr>
        <p:spPr>
          <a:xfrm>
            <a:off x="2594259" y="2164222"/>
            <a:ext cx="7102192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1" name="Google Shape;341;p43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2" name="Google Shape;342;p43"/>
          <p:cNvSpPr txBox="1"/>
          <p:nvPr>
            <p:ph idx="3" type="body"/>
          </p:nvPr>
        </p:nvSpPr>
        <p:spPr>
          <a:xfrm>
            <a:off x="2594259" y="3668601"/>
            <a:ext cx="7102192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3" name="Google Shape;343;p43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344" name="Google Shape;34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45" name="Google Shape;345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Disposition personnalisée">
  <p:cSld name="25_Disposition personnalisée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7" name="Google Shape;347;p4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48" name="Google Shape;348;p44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49" name="Google Shape;349;p4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50" name="Google Shape;350;p44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1" name="Google Shape;351;p44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44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53" name="Google Shape;353;p44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44"/>
          <p:cNvSpPr txBox="1"/>
          <p:nvPr>
            <p:ph idx="1" type="body"/>
          </p:nvPr>
        </p:nvSpPr>
        <p:spPr>
          <a:xfrm>
            <a:off x="658016" y="2164222"/>
            <a:ext cx="9038435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55" name="Google Shape;355;p44"/>
          <p:cNvSpPr txBox="1"/>
          <p:nvPr>
            <p:ph idx="2" type="body"/>
          </p:nvPr>
        </p:nvSpPr>
        <p:spPr>
          <a:xfrm>
            <a:off x="658016" y="3668601"/>
            <a:ext cx="9038435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56" name="Google Shape;356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57" name="Google Shape;357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4"/>
          <p:cNvSpPr txBox="1"/>
          <p:nvPr>
            <p:ph idx="3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Diapositive de titre">
  <p:cSld name="20_Diapositive de titre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8" name="Google Shape;38;p18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39" name="Google Shape;39;p1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" name="Google Shape;40;p18"/>
          <p:cNvSpPr/>
          <p:nvPr>
            <p:ph idx="2" type="pic"/>
          </p:nvPr>
        </p:nvSpPr>
        <p:spPr>
          <a:xfrm>
            <a:off x="8284621" y="2358956"/>
            <a:ext cx="3090951" cy="284315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18"/>
          <p:cNvSpPr txBox="1"/>
          <p:nvPr>
            <p:ph type="ctrTitle"/>
          </p:nvPr>
        </p:nvSpPr>
        <p:spPr>
          <a:xfrm>
            <a:off x="816428" y="2280135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8"/>
          <p:cNvSpPr txBox="1"/>
          <p:nvPr>
            <p:ph idx="1" type="subTitle"/>
          </p:nvPr>
        </p:nvSpPr>
        <p:spPr>
          <a:xfrm>
            <a:off x="816428" y="4792638"/>
            <a:ext cx="6879772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e image contenant dessin&#10;&#10;Description générée automatiquement" id="43" name="Google Shape;43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312" y="5727564"/>
            <a:ext cx="1085108" cy="426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44" name="Google Shape;44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312" y="643920"/>
            <a:ext cx="3981441" cy="130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Disposition personnalisée">
  <p:cSld name="26_Disposition personnalisée"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0" name="Google Shape;360;p4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61" name="Google Shape;361;p45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62" name="Google Shape;362;p4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3" name="Google Shape;363;p45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4" name="Google Shape;364;p45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5" name="Google Shape;365;p45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6" name="Google Shape;366;p45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7" name="Google Shape;367;p45"/>
          <p:cNvSpPr/>
          <p:nvPr>
            <p:ph idx="2" type="pic"/>
          </p:nvPr>
        </p:nvSpPr>
        <p:spPr>
          <a:xfrm>
            <a:off x="658017" y="2164220"/>
            <a:ext cx="3640934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45"/>
          <p:cNvSpPr txBox="1"/>
          <p:nvPr>
            <p:ph idx="1" type="body"/>
          </p:nvPr>
        </p:nvSpPr>
        <p:spPr>
          <a:xfrm>
            <a:off x="4662427" y="2164222"/>
            <a:ext cx="5230873" cy="11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69" name="Google Shape;369;p45"/>
          <p:cNvSpPr txBox="1"/>
          <p:nvPr>
            <p:ph idx="3" type="body"/>
          </p:nvPr>
        </p:nvSpPr>
        <p:spPr>
          <a:xfrm>
            <a:off x="4662427" y="3480977"/>
            <a:ext cx="5230873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370" name="Google Shape;370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71" name="Google Shape;371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45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Disposition personnalisée">
  <p:cSld name="27_Disposition personnalisée"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4" name="Google Shape;374;p4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75" name="Google Shape;375;p46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76" name="Google Shape;376;p4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77" name="Google Shape;377;p46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8" name="Google Shape;378;p46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9" name="Google Shape;379;p46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80" name="Google Shape;380;p46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1" name="Google Shape;381;p46"/>
          <p:cNvSpPr/>
          <p:nvPr>
            <p:ph idx="2" type="pic"/>
          </p:nvPr>
        </p:nvSpPr>
        <p:spPr>
          <a:xfrm>
            <a:off x="658016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2" name="Google Shape;382;p46"/>
          <p:cNvSpPr/>
          <p:nvPr>
            <p:ph idx="3" type="pic"/>
          </p:nvPr>
        </p:nvSpPr>
        <p:spPr>
          <a:xfrm>
            <a:off x="3001735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3" name="Google Shape;383;p46"/>
          <p:cNvSpPr/>
          <p:nvPr>
            <p:ph idx="4" type="pic"/>
          </p:nvPr>
        </p:nvSpPr>
        <p:spPr>
          <a:xfrm>
            <a:off x="5345454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4" name="Google Shape;384;p46"/>
          <p:cNvSpPr/>
          <p:nvPr>
            <p:ph idx="5" type="pic"/>
          </p:nvPr>
        </p:nvSpPr>
        <p:spPr>
          <a:xfrm>
            <a:off x="7689173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5" name="Google Shape;385;p46"/>
          <p:cNvSpPr/>
          <p:nvPr>
            <p:ph idx="6" type="pic"/>
          </p:nvPr>
        </p:nvSpPr>
        <p:spPr>
          <a:xfrm>
            <a:off x="658016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6" name="Google Shape;386;p46"/>
          <p:cNvSpPr/>
          <p:nvPr>
            <p:ph idx="7" type="pic"/>
          </p:nvPr>
        </p:nvSpPr>
        <p:spPr>
          <a:xfrm>
            <a:off x="3001735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7" name="Google Shape;387;p46"/>
          <p:cNvSpPr/>
          <p:nvPr>
            <p:ph idx="8" type="pic"/>
          </p:nvPr>
        </p:nvSpPr>
        <p:spPr>
          <a:xfrm>
            <a:off x="5345454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388" name="Google Shape;388;p46"/>
          <p:cNvSpPr/>
          <p:nvPr>
            <p:ph idx="9" type="pic"/>
          </p:nvPr>
        </p:nvSpPr>
        <p:spPr>
          <a:xfrm>
            <a:off x="7689173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pic>
        <p:nvPicPr>
          <p:cNvPr id="389" name="Google Shape;389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390" name="Google Shape;39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6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Disposition personnalisée">
  <p:cSld name="28_Disposition personnalisée"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4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394" name="Google Shape;394;p47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395" name="Google Shape;395;p4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96" name="Google Shape;396;p47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7" name="Google Shape;397;p47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8" name="Google Shape;398;p47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9" name="Google Shape;399;p47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00" name="Google Shape;400;p47"/>
          <p:cNvSpPr/>
          <p:nvPr>
            <p:ph idx="2" type="pic"/>
          </p:nvPr>
        </p:nvSpPr>
        <p:spPr>
          <a:xfrm>
            <a:off x="658017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401" name="Google Shape;401;p47"/>
          <p:cNvSpPr/>
          <p:nvPr>
            <p:ph idx="3" type="pic"/>
          </p:nvPr>
        </p:nvSpPr>
        <p:spPr>
          <a:xfrm>
            <a:off x="3954096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402" name="Google Shape;402;p47"/>
          <p:cNvSpPr/>
          <p:nvPr>
            <p:ph idx="4" type="pic"/>
          </p:nvPr>
        </p:nvSpPr>
        <p:spPr>
          <a:xfrm>
            <a:off x="7250175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pic>
        <p:nvPicPr>
          <p:cNvPr id="403" name="Google Shape;40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04" name="Google Shape;404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7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Disposition personnalisée">
  <p:cSld name="29_Disposition personnalisée"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7" name="Google Shape;407;p4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08" name="Google Shape;408;p48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09" name="Google Shape;409;p4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10" name="Google Shape;410;p48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1" name="Google Shape;411;p48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2" name="Google Shape;412;p48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13" name="Google Shape;413;p48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4" name="Google Shape;414;p48"/>
          <p:cNvSpPr/>
          <p:nvPr>
            <p:ph idx="2" type="pic"/>
          </p:nvPr>
        </p:nvSpPr>
        <p:spPr>
          <a:xfrm>
            <a:off x="658016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415" name="Google Shape;415;p48"/>
          <p:cNvSpPr/>
          <p:nvPr>
            <p:ph idx="3" type="pic"/>
          </p:nvPr>
        </p:nvSpPr>
        <p:spPr>
          <a:xfrm>
            <a:off x="5094122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pic>
        <p:nvPicPr>
          <p:cNvPr id="416" name="Google Shape;416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17" name="Google Shape;41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48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Disposition personnalisée">
  <p:cSld name="30_Disposition personnalisée"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0" name="Google Shape;420;p4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21" name="Google Shape;421;p49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22" name="Google Shape;422;p4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3" name="Google Shape;423;p49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4" name="Google Shape;424;p49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5" name="Google Shape;425;p49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6" name="Google Shape;426;p49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E2365B"/>
              </a:buClr>
              <a:buSzPts val="4000"/>
              <a:buFont typeface="Century Gothic"/>
              <a:buNone/>
              <a:defRPr b="1" i="0" sz="4000" cap="non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427" name="Google Shape;427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28" name="Google Shape;428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49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Disposition personnalisée">
  <p:cSld name="31_Disposition personnalisée"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1" name="Google Shape;431;p50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32" name="Google Shape;432;p50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E2365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33" name="Google Shape;433;p5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34" name="Google Shape;434;p50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5" name="Google Shape;435;p50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6" name="Google Shape;436;p50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437" name="Google Shape;437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38" name="Google Shape;438;p5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Diapositive de titre">
  <p:cSld name="9_Diapositive de titre"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51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solidFill>
            <a:srgbClr val="E2365B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noir&#10;&#10;Description générée automatiquement" id="441" name="Google Shape;441;p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-1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Google Shape;442;p51"/>
          <p:cNvSpPr/>
          <p:nvPr/>
        </p:nvSpPr>
        <p:spPr>
          <a:xfrm>
            <a:off x="0" y="6595088"/>
            <a:ext cx="12192000" cy="262912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3" name="Google Shape;443;p51"/>
          <p:cNvSpPr txBox="1"/>
          <p:nvPr>
            <p:ph type="ctrTitle"/>
          </p:nvPr>
        </p:nvSpPr>
        <p:spPr>
          <a:xfrm>
            <a:off x="465365" y="196054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4" name="Google Shape;444;p51"/>
          <p:cNvSpPr txBox="1"/>
          <p:nvPr>
            <p:ph idx="1" type="subTitle"/>
          </p:nvPr>
        </p:nvSpPr>
        <p:spPr>
          <a:xfrm>
            <a:off x="465365" y="4473046"/>
            <a:ext cx="6879772" cy="840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45" name="Google Shape;44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96" y="563881"/>
            <a:ext cx="71882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446" name="Google Shape;44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03" y="6114853"/>
            <a:ext cx="691896" cy="272146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1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8" name="Google Shape;448;p51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9" name="Google Shape;449;p51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E2365B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Disposition personnalisée">
  <p:cSld name="32_Disposition personnalisée"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1" name="Google Shape;451;p5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52" name="Google Shape;452;p52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53" name="Google Shape;453;p5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54" name="Google Shape;454;p52"/>
          <p:cNvSpPr/>
          <p:nvPr>
            <p:ph idx="2" type="pic"/>
          </p:nvPr>
        </p:nvSpPr>
        <p:spPr>
          <a:xfrm>
            <a:off x="658016" y="2164221"/>
            <a:ext cx="1651011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455" name="Google Shape;455;p52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6" name="Google Shape;456;p52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7" name="Google Shape;457;p52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58" name="Google Shape;458;p52"/>
          <p:cNvSpPr txBox="1"/>
          <p:nvPr>
            <p:ph idx="1" type="body"/>
          </p:nvPr>
        </p:nvSpPr>
        <p:spPr>
          <a:xfrm>
            <a:off x="2594259" y="2164222"/>
            <a:ext cx="7102192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59" name="Google Shape;459;p52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0" name="Google Shape;460;p52"/>
          <p:cNvSpPr txBox="1"/>
          <p:nvPr>
            <p:ph idx="3" type="body"/>
          </p:nvPr>
        </p:nvSpPr>
        <p:spPr>
          <a:xfrm>
            <a:off x="2594259" y="3668601"/>
            <a:ext cx="7102192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61" name="Google Shape;461;p52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462" name="Google Shape;46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63" name="Google Shape;463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Disposition personnalisée">
  <p:cSld name="33_Disposition personnalisée"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5" name="Google Shape;465;p5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66" name="Google Shape;466;p53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67" name="Google Shape;467;p5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8" name="Google Shape;468;p53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9" name="Google Shape;469;p53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0" name="Google Shape;470;p53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71" name="Google Shape;471;p53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2" name="Google Shape;472;p53"/>
          <p:cNvSpPr txBox="1"/>
          <p:nvPr>
            <p:ph idx="1" type="body"/>
          </p:nvPr>
        </p:nvSpPr>
        <p:spPr>
          <a:xfrm>
            <a:off x="658016" y="2164222"/>
            <a:ext cx="9038435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73" name="Google Shape;473;p53"/>
          <p:cNvSpPr txBox="1"/>
          <p:nvPr>
            <p:ph idx="2" type="body"/>
          </p:nvPr>
        </p:nvSpPr>
        <p:spPr>
          <a:xfrm>
            <a:off x="658016" y="3668601"/>
            <a:ext cx="9038435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474" name="Google Shape;47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75" name="Google Shape;475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p53"/>
          <p:cNvSpPr txBox="1"/>
          <p:nvPr>
            <p:ph idx="3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Disposition personnalisée">
  <p:cSld name="34_Disposition personnalisée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5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9" name="Google Shape;479;p54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80" name="Google Shape;480;p5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1" name="Google Shape;481;p54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2" name="Google Shape;482;p54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3" name="Google Shape;483;p54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84" name="Google Shape;484;p54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5" name="Google Shape;485;p54"/>
          <p:cNvSpPr/>
          <p:nvPr>
            <p:ph idx="2" type="pic"/>
          </p:nvPr>
        </p:nvSpPr>
        <p:spPr>
          <a:xfrm>
            <a:off x="658017" y="2164220"/>
            <a:ext cx="3640934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486" name="Google Shape;486;p54"/>
          <p:cNvSpPr txBox="1"/>
          <p:nvPr>
            <p:ph idx="1" type="body"/>
          </p:nvPr>
        </p:nvSpPr>
        <p:spPr>
          <a:xfrm>
            <a:off x="4662427" y="2164222"/>
            <a:ext cx="5230873" cy="11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487" name="Google Shape;487;p54"/>
          <p:cNvSpPr txBox="1"/>
          <p:nvPr>
            <p:ph idx="3" type="body"/>
          </p:nvPr>
        </p:nvSpPr>
        <p:spPr>
          <a:xfrm>
            <a:off x="4662427" y="3480977"/>
            <a:ext cx="5230873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488" name="Google Shape;488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489" name="Google Shape;48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54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apositive de titre">
  <p:cSld name="1_Diapositive de titre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oogle Shape;46;p1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7" name="Google Shape;47;p19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48" name="Google Shape;48;p1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" name="Google Shape;49;p19"/>
          <p:cNvSpPr txBox="1"/>
          <p:nvPr>
            <p:ph type="ctrTitle"/>
          </p:nvPr>
        </p:nvSpPr>
        <p:spPr>
          <a:xfrm>
            <a:off x="816428" y="2280135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0" name="Google Shape;50;p19"/>
          <p:cNvSpPr txBox="1"/>
          <p:nvPr>
            <p:ph idx="1" type="subTitle"/>
          </p:nvPr>
        </p:nvSpPr>
        <p:spPr>
          <a:xfrm>
            <a:off x="816427" y="4792638"/>
            <a:ext cx="9380765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e image contenant dessin&#10;&#10;Description générée automatiquement" id="51" name="Google Shape;51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312" y="5727564"/>
            <a:ext cx="1085108" cy="426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52" name="Google Shape;52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312" y="643920"/>
            <a:ext cx="3981441" cy="130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Disposition personnalisée">
  <p:cSld name="35_Disposition personnalisée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2" name="Google Shape;492;p5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93" name="Google Shape;493;p55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494" name="Google Shape;494;p5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5" name="Google Shape;495;p55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6" name="Google Shape;496;p55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7" name="Google Shape;497;p55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8" name="Google Shape;498;p55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5"/>
          <p:cNvSpPr/>
          <p:nvPr>
            <p:ph idx="2" type="pic"/>
          </p:nvPr>
        </p:nvSpPr>
        <p:spPr>
          <a:xfrm>
            <a:off x="658016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55"/>
          <p:cNvSpPr/>
          <p:nvPr>
            <p:ph idx="3" type="pic"/>
          </p:nvPr>
        </p:nvSpPr>
        <p:spPr>
          <a:xfrm>
            <a:off x="3001735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1" name="Google Shape;501;p55"/>
          <p:cNvSpPr/>
          <p:nvPr>
            <p:ph idx="4" type="pic"/>
          </p:nvPr>
        </p:nvSpPr>
        <p:spPr>
          <a:xfrm>
            <a:off x="5345454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2" name="Google Shape;502;p55"/>
          <p:cNvSpPr/>
          <p:nvPr>
            <p:ph idx="5" type="pic"/>
          </p:nvPr>
        </p:nvSpPr>
        <p:spPr>
          <a:xfrm>
            <a:off x="7689173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3" name="Google Shape;503;p55"/>
          <p:cNvSpPr/>
          <p:nvPr>
            <p:ph idx="6" type="pic"/>
          </p:nvPr>
        </p:nvSpPr>
        <p:spPr>
          <a:xfrm>
            <a:off x="658016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4" name="Google Shape;504;p55"/>
          <p:cNvSpPr/>
          <p:nvPr>
            <p:ph idx="7" type="pic"/>
          </p:nvPr>
        </p:nvSpPr>
        <p:spPr>
          <a:xfrm>
            <a:off x="3001735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5" name="Google Shape;505;p55"/>
          <p:cNvSpPr/>
          <p:nvPr>
            <p:ph idx="8" type="pic"/>
          </p:nvPr>
        </p:nvSpPr>
        <p:spPr>
          <a:xfrm>
            <a:off x="5345454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506" name="Google Shape;506;p55"/>
          <p:cNvSpPr/>
          <p:nvPr>
            <p:ph idx="9" type="pic"/>
          </p:nvPr>
        </p:nvSpPr>
        <p:spPr>
          <a:xfrm>
            <a:off x="7689173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pic>
        <p:nvPicPr>
          <p:cNvPr id="507" name="Google Shape;50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08" name="Google Shape;50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55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Disposition personnalisée">
  <p:cSld name="36_Disposition personnalisée"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1" name="Google Shape;511;p5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12" name="Google Shape;512;p56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13" name="Google Shape;513;p5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14" name="Google Shape;514;p56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5" name="Google Shape;515;p56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6" name="Google Shape;516;p56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17" name="Google Shape;517;p56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8" name="Google Shape;518;p56"/>
          <p:cNvSpPr/>
          <p:nvPr>
            <p:ph idx="2" type="pic"/>
          </p:nvPr>
        </p:nvSpPr>
        <p:spPr>
          <a:xfrm>
            <a:off x="658017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519" name="Google Shape;519;p56"/>
          <p:cNvSpPr/>
          <p:nvPr>
            <p:ph idx="3" type="pic"/>
          </p:nvPr>
        </p:nvSpPr>
        <p:spPr>
          <a:xfrm>
            <a:off x="3954096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520" name="Google Shape;520;p56"/>
          <p:cNvSpPr/>
          <p:nvPr>
            <p:ph idx="4" type="pic"/>
          </p:nvPr>
        </p:nvSpPr>
        <p:spPr>
          <a:xfrm>
            <a:off x="7250175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pic>
        <p:nvPicPr>
          <p:cNvPr id="521" name="Google Shape;521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22" name="Google Shape;522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56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Disposition personnalisée">
  <p:cSld name="37_Disposition personnalisée"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5" name="Google Shape;525;p5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26" name="Google Shape;526;p57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27" name="Google Shape;527;p5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28" name="Google Shape;528;p57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9" name="Google Shape;529;p57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0" name="Google Shape;530;p57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1" name="Google Shape;531;p57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2" name="Google Shape;532;p57"/>
          <p:cNvSpPr/>
          <p:nvPr>
            <p:ph idx="2" type="pic"/>
          </p:nvPr>
        </p:nvSpPr>
        <p:spPr>
          <a:xfrm>
            <a:off x="658016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533" name="Google Shape;533;p57"/>
          <p:cNvSpPr/>
          <p:nvPr>
            <p:ph idx="3" type="pic"/>
          </p:nvPr>
        </p:nvSpPr>
        <p:spPr>
          <a:xfrm>
            <a:off x="5094122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pic>
        <p:nvPicPr>
          <p:cNvPr id="534" name="Google Shape;534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35" name="Google Shape;535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7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Disposition personnalisée">
  <p:cSld name="38_Disposition personnalisée"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8" name="Google Shape;538;p5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39" name="Google Shape;539;p58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40" name="Google Shape;540;p5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58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2" name="Google Shape;542;p58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3" name="Google Shape;543;p58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44" name="Google Shape;544;p58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A3C445"/>
              </a:buClr>
              <a:buSzPts val="4000"/>
              <a:buFont typeface="Century Gothic"/>
              <a:buNone/>
              <a:defRPr b="1" i="0" sz="4000" cap="non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545" name="Google Shape;54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46" name="Google Shape;54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Disposition personnalisée">
  <p:cSld name="39_Disposition personnalisée"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9" name="Google Shape;549;p59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50" name="Google Shape;550;p59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A3C445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51" name="Google Shape;551;p5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2" name="Google Shape;552;p59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3" name="Google Shape;553;p59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4" name="Google Shape;554;p59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56" name="Google Shape;556;p5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Diapositive de titre">
  <p:cSld name="10_Diapositive de titre"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solidFill>
            <a:srgbClr val="A3C44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noir&#10;&#10;Description générée automatiquement" id="559" name="Google Shape;559;p6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60"/>
          <p:cNvSpPr/>
          <p:nvPr/>
        </p:nvSpPr>
        <p:spPr>
          <a:xfrm>
            <a:off x="0" y="6595088"/>
            <a:ext cx="12192000" cy="262912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1" name="Google Shape;561;p60"/>
          <p:cNvSpPr txBox="1"/>
          <p:nvPr>
            <p:ph type="ctrTitle"/>
          </p:nvPr>
        </p:nvSpPr>
        <p:spPr>
          <a:xfrm>
            <a:off x="465365" y="196054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2" name="Google Shape;562;p60"/>
          <p:cNvSpPr txBox="1"/>
          <p:nvPr>
            <p:ph idx="1" type="subTitle"/>
          </p:nvPr>
        </p:nvSpPr>
        <p:spPr>
          <a:xfrm>
            <a:off x="465365" y="4473046"/>
            <a:ext cx="6879772" cy="840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563" name="Google Shape;563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96" y="563881"/>
            <a:ext cx="71882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564" name="Google Shape;564;p6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03" y="6114853"/>
            <a:ext cx="691896" cy="27214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60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60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7" name="Google Shape;567;p60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A3C445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isposition personnalisée">
  <p:cSld name="1_Disposition personnalisée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6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70" name="Google Shape;570;p61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71" name="Google Shape;571;p6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72" name="Google Shape;572;p61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3" name="Google Shape;573;p61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1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75" name="Google Shape;575;p61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6" name="Google Shape;576;p61"/>
          <p:cNvSpPr txBox="1"/>
          <p:nvPr>
            <p:ph idx="1" type="body"/>
          </p:nvPr>
        </p:nvSpPr>
        <p:spPr>
          <a:xfrm>
            <a:off x="658016" y="2164222"/>
            <a:ext cx="9038435" cy="13503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77" name="Google Shape;577;p61"/>
          <p:cNvSpPr txBox="1"/>
          <p:nvPr>
            <p:ph idx="2" type="body"/>
          </p:nvPr>
        </p:nvSpPr>
        <p:spPr>
          <a:xfrm>
            <a:off x="658016" y="3668601"/>
            <a:ext cx="9038435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578" name="Google Shape;578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79" name="Google Shape;579;p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1"/>
          <p:cNvSpPr txBox="1"/>
          <p:nvPr>
            <p:ph idx="3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sposition personnalisée">
  <p:cSld name="2_Disposition personnalisée"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2" name="Google Shape;582;p6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83" name="Google Shape;583;p62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84" name="Google Shape;584;p6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5" name="Google Shape;585;p62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6" name="Google Shape;586;p62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62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88" name="Google Shape;588;p62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62"/>
          <p:cNvSpPr/>
          <p:nvPr>
            <p:ph idx="2" type="pic"/>
          </p:nvPr>
        </p:nvSpPr>
        <p:spPr>
          <a:xfrm>
            <a:off x="658017" y="2164220"/>
            <a:ext cx="3640934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590" name="Google Shape;590;p62"/>
          <p:cNvSpPr txBox="1"/>
          <p:nvPr>
            <p:ph idx="1" type="body"/>
          </p:nvPr>
        </p:nvSpPr>
        <p:spPr>
          <a:xfrm>
            <a:off x="4662427" y="2164222"/>
            <a:ext cx="5230873" cy="11116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3F3F3F"/>
              </a:buClr>
              <a:buSzPts val="1600"/>
              <a:buFont typeface="Arial"/>
              <a:buNone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1" name="Google Shape;591;p62"/>
          <p:cNvSpPr txBox="1"/>
          <p:nvPr>
            <p:ph idx="3" type="body"/>
          </p:nvPr>
        </p:nvSpPr>
        <p:spPr>
          <a:xfrm>
            <a:off x="4662427" y="3480977"/>
            <a:ext cx="5230873" cy="169200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rgbClr val="D1214B"/>
              </a:buClr>
              <a:buSzPts val="1600"/>
              <a:buFont typeface="Calibri"/>
              <a:buAutoNum type="arabicPeriod"/>
              <a:defRPr b="0" i="0" sz="1600">
                <a:solidFill>
                  <a:srgbClr val="3F3F3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pic>
        <p:nvPicPr>
          <p:cNvPr id="592" name="Google Shape;592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593" name="Google Shape;593;p6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594" name="Google Shape;594;p62"/>
          <p:cNvSpPr txBox="1"/>
          <p:nvPr>
            <p:ph idx="4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Disposition personnalisée">
  <p:cSld name="3_Disposition personnalisée"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6" name="Google Shape;596;p6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597" name="Google Shape;597;p63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598" name="Google Shape;598;p6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99" name="Google Shape;599;p63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0" name="Google Shape;600;p63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1" name="Google Shape;601;p63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02" name="Google Shape;602;p63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3" name="Google Shape;603;p63"/>
          <p:cNvSpPr/>
          <p:nvPr>
            <p:ph idx="2" type="pic"/>
          </p:nvPr>
        </p:nvSpPr>
        <p:spPr>
          <a:xfrm>
            <a:off x="658016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04" name="Google Shape;604;p63"/>
          <p:cNvSpPr/>
          <p:nvPr>
            <p:ph idx="3" type="pic"/>
          </p:nvPr>
        </p:nvSpPr>
        <p:spPr>
          <a:xfrm>
            <a:off x="3001735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05" name="Google Shape;605;p63"/>
          <p:cNvSpPr/>
          <p:nvPr>
            <p:ph idx="4" type="pic"/>
          </p:nvPr>
        </p:nvSpPr>
        <p:spPr>
          <a:xfrm>
            <a:off x="5345454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06" name="Google Shape;606;p63"/>
          <p:cNvSpPr/>
          <p:nvPr>
            <p:ph idx="5" type="pic"/>
          </p:nvPr>
        </p:nvSpPr>
        <p:spPr>
          <a:xfrm>
            <a:off x="7689173" y="3874982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07" name="Google Shape;607;p63"/>
          <p:cNvSpPr/>
          <p:nvPr>
            <p:ph idx="6" type="pic"/>
          </p:nvPr>
        </p:nvSpPr>
        <p:spPr>
          <a:xfrm>
            <a:off x="658016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08" name="Google Shape;608;p63"/>
          <p:cNvSpPr/>
          <p:nvPr>
            <p:ph idx="7" type="pic"/>
          </p:nvPr>
        </p:nvSpPr>
        <p:spPr>
          <a:xfrm>
            <a:off x="3001735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09" name="Google Shape;609;p63"/>
          <p:cNvSpPr/>
          <p:nvPr>
            <p:ph idx="8" type="pic"/>
          </p:nvPr>
        </p:nvSpPr>
        <p:spPr>
          <a:xfrm>
            <a:off x="5345454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sp>
        <p:nvSpPr>
          <p:cNvPr id="610" name="Google Shape;610;p63"/>
          <p:cNvSpPr/>
          <p:nvPr>
            <p:ph idx="9" type="pic"/>
          </p:nvPr>
        </p:nvSpPr>
        <p:spPr>
          <a:xfrm>
            <a:off x="7689173" y="2164221"/>
            <a:ext cx="2097025" cy="1491867"/>
          </a:xfrm>
          <a:prstGeom prst="rect">
            <a:avLst/>
          </a:prstGeom>
          <a:noFill/>
          <a:ln>
            <a:noFill/>
          </a:ln>
        </p:spPr>
      </p:sp>
      <p:pic>
        <p:nvPicPr>
          <p:cNvPr id="611" name="Google Shape;611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612" name="Google Shape;612;p6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63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Disposition personnalisée">
  <p:cSld name="4_Disposition personnalisée"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Google Shape;615;p6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16" name="Google Shape;616;p64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617" name="Google Shape;617;p6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8" name="Google Shape;618;p64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9" name="Google Shape;619;p64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0" name="Google Shape;620;p64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1" name="Google Shape;621;p64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2" name="Google Shape;622;p64"/>
          <p:cNvSpPr/>
          <p:nvPr>
            <p:ph idx="2" type="pic"/>
          </p:nvPr>
        </p:nvSpPr>
        <p:spPr>
          <a:xfrm>
            <a:off x="658017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623" name="Google Shape;623;p64"/>
          <p:cNvSpPr/>
          <p:nvPr>
            <p:ph idx="3" type="pic"/>
          </p:nvPr>
        </p:nvSpPr>
        <p:spPr>
          <a:xfrm>
            <a:off x="3954096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sp>
        <p:nvSpPr>
          <p:cNvPr id="624" name="Google Shape;624;p64"/>
          <p:cNvSpPr/>
          <p:nvPr>
            <p:ph idx="4" type="pic"/>
          </p:nvPr>
        </p:nvSpPr>
        <p:spPr>
          <a:xfrm>
            <a:off x="7250175" y="2164221"/>
            <a:ext cx="3031334" cy="3196384"/>
          </a:xfrm>
          <a:prstGeom prst="rect">
            <a:avLst/>
          </a:prstGeom>
          <a:noFill/>
          <a:ln>
            <a:noFill/>
          </a:ln>
        </p:spPr>
      </p:sp>
      <p:pic>
        <p:nvPicPr>
          <p:cNvPr id="625" name="Google Shape;625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626" name="Google Shape;626;p6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64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Diapositive de titre">
  <p:cSld name="16_Diapositive de titre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20"/>
          <p:cNvSpPr/>
          <p:nvPr/>
        </p:nvSpPr>
        <p:spPr>
          <a:xfrm>
            <a:off x="0" y="0"/>
            <a:ext cx="12192000" cy="6858000"/>
          </a:xfrm>
          <a:prstGeom prst="roundRect">
            <a:avLst>
              <a:gd fmla="val 0" name="adj"/>
            </a:avLst>
          </a:prstGeom>
          <a:solidFill>
            <a:srgbClr val="279FB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Une image contenant noir&#10;&#10;Description générée automatiquement" id="55" name="Google Shape;55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20"/>
          <p:cNvSpPr/>
          <p:nvPr>
            <p:ph idx="2" type="pic"/>
          </p:nvPr>
        </p:nvSpPr>
        <p:spPr>
          <a:xfrm>
            <a:off x="8284621" y="2358956"/>
            <a:ext cx="3090951" cy="284315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p20"/>
          <p:cNvSpPr txBox="1"/>
          <p:nvPr>
            <p:ph type="ctrTitle"/>
          </p:nvPr>
        </p:nvSpPr>
        <p:spPr>
          <a:xfrm>
            <a:off x="816428" y="2280135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20"/>
          <p:cNvSpPr txBox="1"/>
          <p:nvPr>
            <p:ph idx="1" type="subTitle"/>
          </p:nvPr>
        </p:nvSpPr>
        <p:spPr>
          <a:xfrm>
            <a:off x="816428" y="4792638"/>
            <a:ext cx="6879772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descr="Une image contenant dessin&#10;&#10;Description générée automatiquement" id="59" name="Google Shape;59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8312" y="5727564"/>
            <a:ext cx="1085108" cy="42681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60" name="Google Shape;6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8312" y="643920"/>
            <a:ext cx="3981441" cy="13055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Disposition personnalisée">
  <p:cSld name="6_Disposition personnalisée"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9" name="Google Shape;629;p65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30" name="Google Shape;630;p65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631" name="Google Shape;631;p65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32" name="Google Shape;632;p65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3" name="Google Shape;633;p65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4" name="Google Shape;634;p65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5" name="Google Shape;635;p65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6" name="Google Shape;636;p65"/>
          <p:cNvSpPr/>
          <p:nvPr>
            <p:ph idx="2" type="pic"/>
          </p:nvPr>
        </p:nvSpPr>
        <p:spPr>
          <a:xfrm>
            <a:off x="658016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sp>
        <p:nvSpPr>
          <p:cNvPr id="637" name="Google Shape;637;p65"/>
          <p:cNvSpPr/>
          <p:nvPr>
            <p:ph idx="3" type="pic"/>
          </p:nvPr>
        </p:nvSpPr>
        <p:spPr>
          <a:xfrm>
            <a:off x="5094122" y="2164220"/>
            <a:ext cx="4193956" cy="3196383"/>
          </a:xfrm>
          <a:prstGeom prst="rect">
            <a:avLst/>
          </a:prstGeom>
          <a:noFill/>
          <a:ln>
            <a:noFill/>
          </a:ln>
        </p:spPr>
      </p:sp>
      <p:pic>
        <p:nvPicPr>
          <p:cNvPr id="638" name="Google Shape;638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639" name="Google Shape;639;p6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65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Disposition personnalisée">
  <p:cSld name="5_Disposition personnalisée"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2" name="Google Shape;642;p6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43" name="Google Shape;643;p66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644" name="Google Shape;644;p66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5" name="Google Shape;645;p66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6" name="Google Shape;646;p66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7" name="Google Shape;647;p66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48" name="Google Shape;648;p66"/>
          <p:cNvSpPr txBox="1"/>
          <p:nvPr>
            <p:ph type="ctrTitle"/>
          </p:nvPr>
        </p:nvSpPr>
        <p:spPr>
          <a:xfrm>
            <a:off x="1581161" y="570102"/>
            <a:ext cx="8959839" cy="4843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4000"/>
              <a:buFont typeface="Century Gothic"/>
              <a:buNone/>
              <a:defRPr b="1" i="0" sz="4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649" name="Google Shape;64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650" name="Google Shape;65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  <p:sp>
        <p:nvSpPr>
          <p:cNvPr id="651" name="Google Shape;651;p66"/>
          <p:cNvSpPr txBox="1"/>
          <p:nvPr>
            <p:ph idx="1" type="subTitle"/>
          </p:nvPr>
        </p:nvSpPr>
        <p:spPr>
          <a:xfrm>
            <a:off x="1581150" y="1091998"/>
            <a:ext cx="8959735" cy="3318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000"/>
              <a:buNone/>
              <a:defRPr b="0" i="0" sz="2000" cap="non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Disposition personnalisée">
  <p:cSld name="7_Disposition personnalisée"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3" name="Google Shape;653;p6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54" name="Google Shape;654;p67"/>
            <p:cNvSpPr/>
            <p:nvPr/>
          </p:nvSpPr>
          <p:spPr>
            <a:xfrm>
              <a:off x="9981683" y="0"/>
              <a:ext cx="2210317" cy="6858000"/>
            </a:xfrm>
            <a:prstGeom prst="rect">
              <a:avLst/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parapluie&#10;&#10;Description générée automatiquement" id="655" name="Google Shape;655;p67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6" name="Google Shape;656;p67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7" name="Google Shape;657;p67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58" name="Google Shape;658;p67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62F6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659" name="Google Shape;659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6810" y="570102"/>
            <a:ext cx="713895" cy="10808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horloge, dessin&#10;&#10;Description générée automatiquement" id="660" name="Google Shape;660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892" y="6114854"/>
            <a:ext cx="713895" cy="280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Diapositive de titre">
  <p:cSld name="11_Diapositive de titre"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2" name="Google Shape;662;p6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63" name="Google Shape;663;p68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664" name="Google Shape;664;p68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65" name="Google Shape;665;p68"/>
          <p:cNvSpPr/>
          <p:nvPr/>
        </p:nvSpPr>
        <p:spPr>
          <a:xfrm>
            <a:off x="0" y="6595088"/>
            <a:ext cx="12192000" cy="262912"/>
          </a:xfrm>
          <a:prstGeom prst="roundRect">
            <a:avLst>
              <a:gd fmla="val 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238EA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66" name="Google Shape;666;p68"/>
          <p:cNvSpPr txBox="1"/>
          <p:nvPr>
            <p:ph type="ctrTitle"/>
          </p:nvPr>
        </p:nvSpPr>
        <p:spPr>
          <a:xfrm>
            <a:off x="465365" y="196054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7" name="Google Shape;667;p68"/>
          <p:cNvSpPr txBox="1"/>
          <p:nvPr>
            <p:ph idx="1" type="subTitle"/>
          </p:nvPr>
        </p:nvSpPr>
        <p:spPr>
          <a:xfrm>
            <a:off x="465365" y="4473046"/>
            <a:ext cx="6879772" cy="84065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68" name="Google Shape;668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82696" y="563881"/>
            <a:ext cx="718820" cy="108712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669" name="Google Shape;669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3703" y="6114853"/>
            <a:ext cx="691896" cy="272146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68"/>
          <p:cNvSpPr txBox="1"/>
          <p:nvPr>
            <p:ph idx="10" type="dt"/>
          </p:nvPr>
        </p:nvSpPr>
        <p:spPr>
          <a:xfrm>
            <a:off x="476929" y="6595088"/>
            <a:ext cx="1984387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1" name="Google Shape;671;p68"/>
          <p:cNvSpPr txBox="1"/>
          <p:nvPr>
            <p:ph idx="11" type="ftr"/>
          </p:nvPr>
        </p:nvSpPr>
        <p:spPr>
          <a:xfrm>
            <a:off x="2582277" y="6595088"/>
            <a:ext cx="7027446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100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68"/>
          <p:cNvSpPr txBox="1"/>
          <p:nvPr>
            <p:ph idx="12" type="sldNum"/>
          </p:nvPr>
        </p:nvSpPr>
        <p:spPr>
          <a:xfrm>
            <a:off x="10662596" y="6595088"/>
            <a:ext cx="942470" cy="26291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275476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Diapositive de titre">
  <p:cSld name="2_Diapositive de titre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2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63" name="Google Shape;63;p21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64" name="Google Shape;64;p2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5" name="Google Shape;65;p21"/>
          <p:cNvSpPr txBox="1"/>
          <p:nvPr>
            <p:ph type="ctrTitle"/>
          </p:nvPr>
        </p:nvSpPr>
        <p:spPr>
          <a:xfrm>
            <a:off x="816428" y="2386606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21"/>
          <p:cNvSpPr txBox="1"/>
          <p:nvPr>
            <p:ph idx="1" type="subTitle"/>
          </p:nvPr>
        </p:nvSpPr>
        <p:spPr>
          <a:xfrm>
            <a:off x="816427" y="4899109"/>
            <a:ext cx="9380765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67" name="Google Shape;6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83" y="638828"/>
            <a:ext cx="1020664" cy="1543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68" name="Google Shape;68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83" y="5776563"/>
            <a:ext cx="1039748" cy="40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Diapositive de titre">
  <p:cSld name="14_Diapositive de titr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2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1" name="Google Shape;71;p22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72" name="Google Shape;72;p22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3" name="Google Shape;73;p22"/>
          <p:cNvSpPr txBox="1"/>
          <p:nvPr>
            <p:ph type="ctrTitle"/>
          </p:nvPr>
        </p:nvSpPr>
        <p:spPr>
          <a:xfrm>
            <a:off x="816428" y="2386606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22"/>
          <p:cNvSpPr txBox="1"/>
          <p:nvPr>
            <p:ph idx="1" type="subTitle"/>
          </p:nvPr>
        </p:nvSpPr>
        <p:spPr>
          <a:xfrm>
            <a:off x="816427" y="4899109"/>
            <a:ext cx="9380765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75" name="Google Shape;7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83" y="638828"/>
            <a:ext cx="1020664" cy="1543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76" name="Google Shape;7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83" y="5776563"/>
            <a:ext cx="1039748" cy="40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Diapositive de titre">
  <p:cSld name="21_Diapositive de titre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23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9" name="Google Shape;79;p23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9FB0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80" name="Google Shape;80;p23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23"/>
          <p:cNvSpPr/>
          <p:nvPr>
            <p:ph idx="2" type="pic"/>
          </p:nvPr>
        </p:nvSpPr>
        <p:spPr>
          <a:xfrm>
            <a:off x="8284621" y="2466534"/>
            <a:ext cx="3090951" cy="284315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23"/>
          <p:cNvSpPr txBox="1"/>
          <p:nvPr>
            <p:ph type="ctrTitle"/>
          </p:nvPr>
        </p:nvSpPr>
        <p:spPr>
          <a:xfrm>
            <a:off x="816428" y="238771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23"/>
          <p:cNvSpPr txBox="1"/>
          <p:nvPr>
            <p:ph idx="1" type="subTitle"/>
          </p:nvPr>
        </p:nvSpPr>
        <p:spPr>
          <a:xfrm>
            <a:off x="816428" y="4900216"/>
            <a:ext cx="6879772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84" name="Google Shape;8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83" y="638828"/>
            <a:ext cx="1020664" cy="1543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85" name="Google Shape;85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83" y="5776563"/>
            <a:ext cx="1039748" cy="40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Diapositive de titre">
  <p:cSld name="25_Diapositive de titre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24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88" name="Google Shape;88;p24"/>
            <p:cNvSpPr/>
            <p:nvPr/>
          </p:nvSpPr>
          <p:spPr>
            <a:xfrm>
              <a:off x="0" y="0"/>
              <a:ext cx="12192000" cy="6858000"/>
            </a:xfrm>
            <a:prstGeom prst="roundRect">
              <a:avLst>
                <a:gd fmla="val 0" name="adj"/>
              </a:avLst>
            </a:prstGeom>
            <a:solidFill>
              <a:srgbClr val="27547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238EA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Une image contenant noir&#10;&#10;Description générée automatiquement" id="89" name="Google Shape;89;p24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0" name="Google Shape;90;p24"/>
          <p:cNvSpPr/>
          <p:nvPr>
            <p:ph idx="2" type="pic"/>
          </p:nvPr>
        </p:nvSpPr>
        <p:spPr>
          <a:xfrm>
            <a:off x="8284621" y="2466534"/>
            <a:ext cx="3090951" cy="2843151"/>
          </a:xfrm>
          <a:prstGeom prst="rect">
            <a:avLst/>
          </a:prstGeom>
          <a:solidFill>
            <a:schemeClr val="lt1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24"/>
          <p:cNvSpPr txBox="1"/>
          <p:nvPr>
            <p:ph type="ctrTitle"/>
          </p:nvPr>
        </p:nvSpPr>
        <p:spPr>
          <a:xfrm>
            <a:off x="816428" y="2387713"/>
            <a:ext cx="6879772" cy="251250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  <a:defRPr b="1" i="0" sz="66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24"/>
          <p:cNvSpPr txBox="1"/>
          <p:nvPr>
            <p:ph idx="1" type="subTitle"/>
          </p:nvPr>
        </p:nvSpPr>
        <p:spPr>
          <a:xfrm>
            <a:off x="816428" y="4900216"/>
            <a:ext cx="6879772" cy="49782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0" i="0" sz="32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pic>
        <p:nvPicPr>
          <p:cNvPr id="93" name="Google Shape;93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4583" y="638828"/>
            <a:ext cx="1020664" cy="154361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Une image contenant dessin&#10;&#10;Description générée automatiquement" id="94" name="Google Shape;9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4583" y="5776563"/>
            <a:ext cx="1039748" cy="4089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5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1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4.png"/><Relationship Id="rId4" Type="http://schemas.openxmlformats.org/officeDocument/2006/relationships/image" Target="../media/image14.png"/><Relationship Id="rId5" Type="http://schemas.openxmlformats.org/officeDocument/2006/relationships/image" Target="../media/image5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Relationship Id="rId4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comments" Target="../comments/comment1.xml"/><Relationship Id="rId4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8.png"/><Relationship Id="rId4" Type="http://schemas.openxmlformats.org/officeDocument/2006/relationships/image" Target="../media/image63.png"/><Relationship Id="rId5" Type="http://schemas.openxmlformats.org/officeDocument/2006/relationships/image" Target="../media/image53.png"/><Relationship Id="rId6" Type="http://schemas.openxmlformats.org/officeDocument/2006/relationships/image" Target="../media/image2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72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4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omments" Target="../comments/comment2.xml"/><Relationship Id="rId4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omments" Target="../comments/comment3.xml"/><Relationship Id="rId4" Type="http://schemas.openxmlformats.org/officeDocument/2006/relationships/image" Target="../media/image43.png"/><Relationship Id="rId5" Type="http://schemas.openxmlformats.org/officeDocument/2006/relationships/image" Target="../media/image42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omments" Target="../comments/comment4.xml"/><Relationship Id="rId4" Type="http://schemas.openxmlformats.org/officeDocument/2006/relationships/image" Target="../media/image39.png"/><Relationship Id="rId5" Type="http://schemas.openxmlformats.org/officeDocument/2006/relationships/image" Target="../media/image3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7.png"/><Relationship Id="rId4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omments" Target="../comments/comment5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6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omments" Target="../comments/comment7.xml"/><Relationship Id="rId4" Type="http://schemas.openxmlformats.org/officeDocument/2006/relationships/image" Target="../media/image38.png"/><Relationship Id="rId5" Type="http://schemas.openxmlformats.org/officeDocument/2006/relationships/image" Target="../media/image56.png"/><Relationship Id="rId6" Type="http://schemas.openxmlformats.org/officeDocument/2006/relationships/image" Target="../media/image4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omments" Target="../comments/comment8.xml"/><Relationship Id="rId4" Type="http://schemas.openxmlformats.org/officeDocument/2006/relationships/image" Target="../media/image52.png"/><Relationship Id="rId5" Type="http://schemas.openxmlformats.org/officeDocument/2006/relationships/image" Target="../media/image68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2.png"/><Relationship Id="rId4" Type="http://schemas.openxmlformats.org/officeDocument/2006/relationships/hyperlink" Target="https://ieeexplore.ieee.org/document/8816854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0.png"/><Relationship Id="rId4" Type="http://schemas.openxmlformats.org/officeDocument/2006/relationships/image" Target="../media/image6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8.png"/><Relationship Id="rId4" Type="http://schemas.openxmlformats.org/officeDocument/2006/relationships/image" Target="../media/image6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9.png"/><Relationship Id="rId4" Type="http://schemas.openxmlformats.org/officeDocument/2006/relationships/image" Target="../media/image67.png"/><Relationship Id="rId5" Type="http://schemas.openxmlformats.org/officeDocument/2006/relationships/image" Target="../media/image49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png"/><Relationship Id="rId4" Type="http://schemas.openxmlformats.org/officeDocument/2006/relationships/image" Target="../media/image6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Relationship Id="rId4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1"/>
          <p:cNvSpPr txBox="1"/>
          <p:nvPr/>
        </p:nvSpPr>
        <p:spPr>
          <a:xfrm>
            <a:off x="846906" y="2252636"/>
            <a:ext cx="7393327" cy="204145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Poppins"/>
              <a:buNone/>
            </a:pPr>
            <a:r>
              <a:rPr b="1" lang="en-US" sz="4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From Network Traffic Measurements to QoE for Internet Video</a:t>
            </a:r>
            <a:endParaRPr b="1" sz="4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79" name="Google Shape;679;p1"/>
          <p:cNvSpPr txBox="1"/>
          <p:nvPr/>
        </p:nvSpPr>
        <p:spPr>
          <a:xfrm>
            <a:off x="846899" y="4540475"/>
            <a:ext cx="81801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ARBAI Safaa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MADEIRA DE CARVALHO Martim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LE Phuc Lai</a:t>
            </a:r>
            <a:endParaRPr sz="20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3c21762045e_0_179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66" name="Google Shape;766;g3c21762045e_0_179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767" name="Google Shape;767;g3c21762045e_0_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0578" y="1153781"/>
            <a:ext cx="4796101" cy="2861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8" name="Google Shape;768;g3c21762045e_0_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9076" y="1139575"/>
            <a:ext cx="4796101" cy="286117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3c21762045e_0_1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7574" y="4086025"/>
            <a:ext cx="4559112" cy="27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3c21762045e_0_179"/>
          <p:cNvSpPr txBox="1"/>
          <p:nvPr/>
        </p:nvSpPr>
        <p:spPr>
          <a:xfrm>
            <a:off x="2144375" y="4227575"/>
            <a:ext cx="3873600" cy="21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Non-Scaled MSE: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Outband	: 1.04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Inband	: 0.57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Chunks	: 0.79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Scaled MSE: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Outband	: 1.04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Inband	: 0.57	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Chunks	: 0.78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771" name="Google Shape;771;g3c21762045e_0_179"/>
          <p:cNvSpPr txBox="1"/>
          <p:nvPr>
            <p:ph type="ctrTitle"/>
          </p:nvPr>
        </p:nvSpPr>
        <p:spPr>
          <a:xfrm>
            <a:off x="1581150" y="570097"/>
            <a:ext cx="89598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Linear Regression with Scaled Data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3c675f205fb_0_6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78" name="Google Shape;778;g3c675f205fb_0_6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79" name="Google Shape;779;g3c675f205fb_0_6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Dimensionality Reduction</a:t>
            </a:r>
            <a:endParaRPr/>
          </a:p>
        </p:txBody>
      </p:sp>
      <p:pic>
        <p:nvPicPr>
          <p:cNvPr id="780" name="Google Shape;780;g3c675f205fb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076" y="1790673"/>
            <a:ext cx="5721351" cy="4068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1" name="Google Shape;781;g3c675f205fb_0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4542" y="1790675"/>
            <a:ext cx="5681957" cy="4035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3c6bdc4ae12_0_0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3c6bdc4ae12_0_0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89" name="Google Shape;789;g3c6bdc4ae12_0_0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Dimensionality Reduction</a:t>
            </a:r>
            <a:endParaRPr/>
          </a:p>
        </p:txBody>
      </p:sp>
      <p:pic>
        <p:nvPicPr>
          <p:cNvPr id="790" name="Google Shape;790;g3c6bdc4ae12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7700" y="1584577"/>
            <a:ext cx="7027500" cy="4480236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g3c6bdc4ae12_0_0"/>
          <p:cNvSpPr txBox="1"/>
          <p:nvPr/>
        </p:nvSpPr>
        <p:spPr>
          <a:xfrm>
            <a:off x="606450" y="1846425"/>
            <a:ext cx="38736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</a:rPr>
              <a:t>F_inband full 48 features: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MSE: 5.5715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F_inband reduced to 30 features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MSE: 0.5775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Dimensionality Reduction is not useful in Linear Regression for F_inband features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3c21762045e_0_57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8" name="Google Shape;798;g3c21762045e_0_57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99" name="Google Shape;799;g3c21762045e_0_57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00" name="Google Shape;800;g3c21762045e_0_57"/>
          <p:cNvSpPr txBox="1"/>
          <p:nvPr/>
        </p:nvSpPr>
        <p:spPr>
          <a:xfrm>
            <a:off x="244175" y="3033813"/>
            <a:ext cx="3873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Most of the ground truth QoE data are good QoE (4-5)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Average QoE Score: 3.6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01" name="Google Shape;801;g3c21762045e_0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2450" y="1206702"/>
            <a:ext cx="7407150" cy="4667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6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g3c21762045e_0_146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8" name="Google Shape;808;g3c21762045e_0_146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09" name="Google Shape;809;g3c21762045e_0_146"/>
          <p:cNvSpPr txBox="1"/>
          <p:nvPr>
            <p:ph type="ctrTitle"/>
          </p:nvPr>
        </p:nvSpPr>
        <p:spPr>
          <a:xfrm>
            <a:off x="1604535" y="28435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pic>
        <p:nvPicPr>
          <p:cNvPr id="810" name="Google Shape;810;g3c21762045e_0_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0601" y="1278283"/>
            <a:ext cx="4772075" cy="3686404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Google Shape;811;g3c21762045e_0_146"/>
          <p:cNvSpPr/>
          <p:nvPr/>
        </p:nvSpPr>
        <p:spPr>
          <a:xfrm>
            <a:off x="1784675" y="5188686"/>
            <a:ext cx="8599500" cy="859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2" name="Google Shape;812;g3c21762045e_0_146"/>
          <p:cNvSpPr txBox="1"/>
          <p:nvPr/>
        </p:nvSpPr>
        <p:spPr>
          <a:xfrm>
            <a:off x="1807886" y="5197466"/>
            <a:ext cx="8599500" cy="8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Key Takeaway: </a:t>
            </a:r>
            <a:r>
              <a:rPr lang="en-US" sz="1700">
                <a:solidFill>
                  <a:schemeClr val="dk1"/>
                </a:solidFill>
              </a:rPr>
              <a:t>Timeouts are measurement artifacts and must be removed to model true startup delay.</a:t>
            </a:r>
            <a:endParaRPr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</a:endParaRPr>
          </a:p>
        </p:txBody>
      </p:sp>
      <p:pic>
        <p:nvPicPr>
          <p:cNvPr id="813" name="Google Shape;813;g3c21762045e_0_1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96150" y="1216675"/>
            <a:ext cx="4937142" cy="368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14" name="Google Shape;814;g3c21762045e_0_146"/>
          <p:cNvSpPr txBox="1"/>
          <p:nvPr>
            <p:ph type="ctrTitle"/>
          </p:nvPr>
        </p:nvSpPr>
        <p:spPr>
          <a:xfrm>
            <a:off x="1695350" y="768550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700"/>
              <a:t>Startup Delay</a:t>
            </a:r>
            <a:endParaRPr b="0" i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 b="0" i="1" sz="24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c21762045e_0_158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1" name="Google Shape;821;g3c21762045e_0_158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22" name="Google Shape;822;g3c21762045e_0_158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sp>
        <p:nvSpPr>
          <p:cNvPr id="823" name="Google Shape;823;g3c21762045e_0_158"/>
          <p:cNvSpPr txBox="1"/>
          <p:nvPr/>
        </p:nvSpPr>
        <p:spPr>
          <a:xfrm>
            <a:off x="438600" y="2944925"/>
            <a:ext cx="387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Category of video does not affect the resolution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24" name="Google Shape;824;g3c21762045e_0_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6000" y="1054302"/>
            <a:ext cx="7340050" cy="5081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3c21762045e_0_169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31" name="Google Shape;831;g3c21762045e_0_169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32" name="Google Shape;832;g3c21762045e_0_169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sp>
        <p:nvSpPr>
          <p:cNvPr id="833" name="Google Shape;833;g3c21762045e_0_169"/>
          <p:cNvSpPr txBox="1"/>
          <p:nvPr/>
        </p:nvSpPr>
        <p:spPr>
          <a:xfrm>
            <a:off x="438600" y="2944925"/>
            <a:ext cx="3873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Bin 52.4-88.4 is interesting: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Youtube specs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-"/>
            </a:pPr>
            <a:r>
              <a:rPr lang="en-US" sz="1600">
                <a:solidFill>
                  <a:schemeClr val="dk1"/>
                </a:solidFill>
              </a:rPr>
              <a:t>“midpoint” → too bad for high quality / too good for low quality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834" name="Google Shape;834;g3c21762045e_0_1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600" y="1206702"/>
            <a:ext cx="7575001" cy="45189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3c21762045e_4_3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1" name="Google Shape;841;g3c21762045e_4_3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42" name="Google Shape;842;g3c21762045e_4_3"/>
          <p:cNvSpPr txBox="1"/>
          <p:nvPr>
            <p:ph type="ctrTitle"/>
          </p:nvPr>
        </p:nvSpPr>
        <p:spPr>
          <a:xfrm>
            <a:off x="1523900" y="528400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Feature Visibility Regimes</a:t>
            </a:r>
            <a:r>
              <a:rPr lang="en-US"/>
              <a:t> - Definition 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843" name="Google Shape;843;g3c21762045e_4_3"/>
          <p:cNvSpPr txBox="1"/>
          <p:nvPr/>
        </p:nvSpPr>
        <p:spPr>
          <a:xfrm>
            <a:off x="722675" y="1881375"/>
            <a:ext cx="5388300" cy="35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Three Feature Visibility Regimes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Minimal (Out-of-band QoS)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Network parameters measurable without deep packet inspection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RTT, bandwidth (DL/UL), packet loss; available to all operators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Ground truth QoS: Known in real life up to an error margin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Operator (Minimal + Encrypted Packet Statistics)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Adds packet-level metrics from encrypted traffic (pcapStats)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Observable despite encryption (timing, sizes, patterns)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Full (Operator + Inferred Chunk-level Features)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Requires advanced inference of application-layer metrics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Chunk sizes extracted via clustering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844" name="Google Shape;844;g3c21762045e_4_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82300" y="1118875"/>
            <a:ext cx="5493696" cy="50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3c22d98c2e1_2_55"/>
          <p:cNvSpPr txBox="1"/>
          <p:nvPr/>
        </p:nvSpPr>
        <p:spPr>
          <a:xfrm>
            <a:off x="583250" y="1531300"/>
            <a:ext cx="7489200" cy="2824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1" lang="en-US" sz="5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Stall Detection </a:t>
            </a:r>
            <a:r>
              <a:rPr b="1" lang="en-US" sz="36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(Classification / anomaly detection)</a:t>
            </a:r>
            <a:endParaRPr b="1" sz="4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851" name="Google Shape;851;g3c22d98c2e1_2_55"/>
          <p:cNvSpPr/>
          <p:nvPr/>
        </p:nvSpPr>
        <p:spPr>
          <a:xfrm>
            <a:off x="413150" y="406525"/>
            <a:ext cx="5085600" cy="18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52" name="Google Shape;852;g3c22d98c2e1_2_55"/>
          <p:cNvSpPr/>
          <p:nvPr/>
        </p:nvSpPr>
        <p:spPr>
          <a:xfrm>
            <a:off x="583250" y="5225100"/>
            <a:ext cx="1632900" cy="163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3c61b2fe1d5_0_1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59" name="Google Shape;859;g3c61b2fe1d5_0_1"/>
          <p:cNvSpPr txBox="1"/>
          <p:nvPr>
            <p:ph idx="1" type="body"/>
          </p:nvPr>
        </p:nvSpPr>
        <p:spPr>
          <a:xfrm>
            <a:off x="332750" y="3267550"/>
            <a:ext cx="2434500" cy="1216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Feed-forward Neural Network:</a:t>
            </a:r>
            <a:endParaRPr sz="15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500"/>
              <a:t>(𝞰=0.001; 20 epochs; 2 hidden layers)</a:t>
            </a:r>
            <a:endParaRPr sz="1500"/>
          </a:p>
        </p:txBody>
      </p:sp>
      <p:sp>
        <p:nvSpPr>
          <p:cNvPr id="860" name="Google Shape;860;g3c61b2fe1d5_0_1"/>
          <p:cNvSpPr txBox="1"/>
          <p:nvPr>
            <p:ph type="ctrTitle"/>
          </p:nvPr>
        </p:nvSpPr>
        <p:spPr>
          <a:xfrm>
            <a:off x="1581161" y="570102"/>
            <a:ext cx="8959800" cy="4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 Detection</a:t>
            </a:r>
            <a:endParaRPr/>
          </a:p>
        </p:txBody>
      </p:sp>
      <p:sp>
        <p:nvSpPr>
          <p:cNvPr id="861" name="Google Shape;861;g3c61b2fe1d5_0_1"/>
          <p:cNvSpPr txBox="1"/>
          <p:nvPr>
            <p:ph idx="4" type="subTitle"/>
          </p:nvPr>
        </p:nvSpPr>
        <p:spPr>
          <a:xfrm>
            <a:off x="1581150" y="1091998"/>
            <a:ext cx="8959800" cy="3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2" name="Google Shape;862;g3c61b2fe1d5_0_1" title="Screenshot 2026-01-29 at 21.45.21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7100" y="3176938"/>
            <a:ext cx="3040151" cy="10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63" name="Google Shape;863;g3c61b2fe1d5_0_1" title="Screenshot 2026-01-29 at 21.54.17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7100" y="1777063"/>
            <a:ext cx="3040151" cy="1046607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3c61b2fe1d5_0_1"/>
          <p:cNvSpPr txBox="1"/>
          <p:nvPr>
            <p:ph idx="1" type="body"/>
          </p:nvPr>
        </p:nvSpPr>
        <p:spPr>
          <a:xfrm>
            <a:off x="332750" y="5018600"/>
            <a:ext cx="2644200" cy="1117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Random forest regressor (200 trees):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(applied log transformation)</a:t>
            </a:r>
            <a:endParaRPr/>
          </a:p>
        </p:txBody>
      </p:sp>
      <p:pic>
        <p:nvPicPr>
          <p:cNvPr id="865" name="Google Shape;865;g3c61b2fe1d5_0_1" title="Screenshot 2026-01-29 at 22.11.40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59600" y="1870197"/>
            <a:ext cx="4025476" cy="2463059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3c61b2fe1d5_0_1"/>
          <p:cNvSpPr txBox="1"/>
          <p:nvPr>
            <p:ph idx="1" type="body"/>
          </p:nvPr>
        </p:nvSpPr>
        <p:spPr>
          <a:xfrm>
            <a:off x="332750" y="1870200"/>
            <a:ext cx="1734000" cy="8625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Random Forest: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-US"/>
              <a:t>(balanced db)</a:t>
            </a:r>
            <a:endParaRPr/>
          </a:p>
        </p:txBody>
      </p:sp>
      <p:sp>
        <p:nvSpPr>
          <p:cNvPr id="867" name="Google Shape;867;g3c61b2fe1d5_0_1"/>
          <p:cNvSpPr txBox="1"/>
          <p:nvPr/>
        </p:nvSpPr>
        <p:spPr>
          <a:xfrm>
            <a:off x="412700" y="4412425"/>
            <a:ext cx="235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 duration:</a:t>
            </a:r>
            <a:endParaRPr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8" name="Google Shape;868;g3c61b2fe1d5_0_1"/>
          <p:cNvSpPr txBox="1"/>
          <p:nvPr/>
        </p:nvSpPr>
        <p:spPr>
          <a:xfrm>
            <a:off x="8206437" y="1412875"/>
            <a:ext cx="15318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used features</a:t>
            </a:r>
            <a:endParaRPr sz="17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9" name="Google Shape;869;g3c61b2fe1d5_0_1"/>
          <p:cNvSpPr txBox="1"/>
          <p:nvPr/>
        </p:nvSpPr>
        <p:spPr>
          <a:xfrm>
            <a:off x="6657100" y="4499413"/>
            <a:ext cx="50316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 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RF → bad recall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NN → bad precision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Stall duration: Not applicable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0" name="Google Shape;870;g3c61b2fe1d5_0_1"/>
          <p:cNvSpPr/>
          <p:nvPr/>
        </p:nvSpPr>
        <p:spPr>
          <a:xfrm>
            <a:off x="4291950" y="1981600"/>
            <a:ext cx="365400" cy="26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1" name="Google Shape;871;g3c61b2fe1d5_0_1"/>
          <p:cNvSpPr/>
          <p:nvPr/>
        </p:nvSpPr>
        <p:spPr>
          <a:xfrm>
            <a:off x="3832525" y="3348525"/>
            <a:ext cx="365400" cy="26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72" name="Google Shape;872;g3c61b2fe1d5_0_1" title="Screenshot 2026-02-08 at 22.53.00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35525" y="5153224"/>
            <a:ext cx="3570202" cy="8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3c21762045e_0_31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86" name="Google Shape;686;g3c21762045e_0_31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87" name="Google Shape;687;g3c21762045e_0_31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Table of Contents</a:t>
            </a:r>
            <a:endParaRPr/>
          </a:p>
        </p:txBody>
      </p:sp>
      <p:sp>
        <p:nvSpPr>
          <p:cNvPr id="688" name="Google Shape;688;g3c21762045e_0_31"/>
          <p:cNvSpPr txBox="1"/>
          <p:nvPr/>
        </p:nvSpPr>
        <p:spPr>
          <a:xfrm>
            <a:off x="489025" y="2200225"/>
            <a:ext cx="80691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>
                <a:solidFill>
                  <a:schemeClr val="dk1"/>
                </a:solidFill>
              </a:rPr>
              <a:t>The Dataset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>
                <a:solidFill>
                  <a:schemeClr val="dk1"/>
                </a:solidFill>
              </a:rPr>
              <a:t>Data Exploration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>
                <a:solidFill>
                  <a:schemeClr val="dk1"/>
                </a:solidFill>
              </a:rPr>
              <a:t>Stall detection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>
                <a:solidFill>
                  <a:schemeClr val="dk1"/>
                </a:solidFill>
              </a:rPr>
              <a:t>Startup delay classification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>
                <a:solidFill>
                  <a:schemeClr val="dk1"/>
                </a:solidFill>
              </a:rPr>
              <a:t>Startup delay prediction</a:t>
            </a:r>
            <a:endParaRPr b="1" sz="2800">
              <a:solidFill>
                <a:schemeClr val="dk1"/>
              </a:solidFill>
            </a:endParaRPr>
          </a:p>
          <a:p>
            <a:pPr indent="-4064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AutoNum type="arabicPeriod"/>
            </a:pPr>
            <a:r>
              <a:rPr b="1" lang="en-US" sz="2800">
                <a:solidFill>
                  <a:schemeClr val="dk1"/>
                </a:solidFill>
              </a:rPr>
              <a:t>QoE score prediction</a:t>
            </a:r>
            <a:endParaRPr b="1" sz="2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3c22d98c2e1_2_40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79" name="Google Shape;879;g3c22d98c2e1_2_40"/>
          <p:cNvSpPr txBox="1"/>
          <p:nvPr>
            <p:ph type="ctrTitle"/>
          </p:nvPr>
        </p:nvSpPr>
        <p:spPr>
          <a:xfrm>
            <a:off x="1581161" y="570102"/>
            <a:ext cx="8959800" cy="4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 Detection</a:t>
            </a:r>
            <a:endParaRPr/>
          </a:p>
        </p:txBody>
      </p:sp>
      <p:sp>
        <p:nvSpPr>
          <p:cNvPr id="880" name="Google Shape;880;g3c22d98c2e1_2_40"/>
          <p:cNvSpPr txBox="1"/>
          <p:nvPr>
            <p:ph idx="4" type="subTitle"/>
          </p:nvPr>
        </p:nvSpPr>
        <p:spPr>
          <a:xfrm>
            <a:off x="1581150" y="1091998"/>
            <a:ext cx="8959800" cy="3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g3c22d98c2e1_2_40" title="Screenshot 2026-01-29 at 22.12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27" y="2009001"/>
            <a:ext cx="3731126" cy="3424450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g3c22d98c2e1_2_40"/>
          <p:cNvSpPr/>
          <p:nvPr/>
        </p:nvSpPr>
        <p:spPr>
          <a:xfrm>
            <a:off x="1526350" y="2885675"/>
            <a:ext cx="482700" cy="33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3" name="Google Shape;883;g3c22d98c2e1_2_40"/>
          <p:cNvSpPr/>
          <p:nvPr/>
        </p:nvSpPr>
        <p:spPr>
          <a:xfrm>
            <a:off x="1439975" y="3640750"/>
            <a:ext cx="441300" cy="26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4" name="Google Shape;884;g3c22d98c2e1_2_40"/>
          <p:cNvSpPr/>
          <p:nvPr/>
        </p:nvSpPr>
        <p:spPr>
          <a:xfrm>
            <a:off x="1439975" y="5185075"/>
            <a:ext cx="441300" cy="33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5" name="Google Shape;885;g3c22d98c2e1_2_40"/>
          <p:cNvSpPr/>
          <p:nvPr/>
        </p:nvSpPr>
        <p:spPr>
          <a:xfrm>
            <a:off x="1547050" y="4484325"/>
            <a:ext cx="441300" cy="33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6" name="Google Shape;886;g3c22d98c2e1_2_40"/>
          <p:cNvSpPr txBox="1"/>
          <p:nvPr/>
        </p:nvSpPr>
        <p:spPr>
          <a:xfrm>
            <a:off x="5561275" y="2009000"/>
            <a:ext cx="5259900" cy="23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ISP view ⋍ Full view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Upgrades on model worked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4064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Char char="-"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F1-score is better than before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1" name="Shape 8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Google Shape;892;g3c61b2fe1d5_0_24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93" name="Google Shape;893;g3c61b2fe1d5_0_24"/>
          <p:cNvSpPr txBox="1"/>
          <p:nvPr>
            <p:ph type="ctrTitle"/>
          </p:nvPr>
        </p:nvSpPr>
        <p:spPr>
          <a:xfrm>
            <a:off x="1581161" y="570102"/>
            <a:ext cx="8959800" cy="4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 Detection</a:t>
            </a:r>
            <a:endParaRPr/>
          </a:p>
        </p:txBody>
      </p:sp>
      <p:sp>
        <p:nvSpPr>
          <p:cNvPr id="894" name="Google Shape;894;g3c61b2fe1d5_0_24"/>
          <p:cNvSpPr txBox="1"/>
          <p:nvPr>
            <p:ph idx="4" type="subTitle"/>
          </p:nvPr>
        </p:nvSpPr>
        <p:spPr>
          <a:xfrm>
            <a:off x="1581150" y="1091998"/>
            <a:ext cx="8959800" cy="3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5" name="Google Shape;895;g3c61b2fe1d5_0_24" title="Screenshot 2026-01-29 at 22.12.58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9727" y="2009001"/>
            <a:ext cx="3731126" cy="342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6" name="Google Shape;896;g3c61b2fe1d5_0_24" title="Screenshot 2026-01-29 at 22.13.44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07241" y="4106849"/>
            <a:ext cx="5546023" cy="248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7" name="Google Shape;897;g3c61b2fe1d5_0_24" title="Screenshot 2026-01-29 at 22.18.54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8337" y="1017625"/>
            <a:ext cx="5323849" cy="3089224"/>
          </a:xfrm>
          <a:prstGeom prst="rect">
            <a:avLst/>
          </a:prstGeom>
          <a:noFill/>
          <a:ln>
            <a:noFill/>
          </a:ln>
        </p:spPr>
      </p:pic>
      <p:sp>
        <p:nvSpPr>
          <p:cNvPr id="898" name="Google Shape;898;g3c61b2fe1d5_0_24"/>
          <p:cNvSpPr/>
          <p:nvPr/>
        </p:nvSpPr>
        <p:spPr>
          <a:xfrm>
            <a:off x="1526350" y="2885675"/>
            <a:ext cx="482700" cy="33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9" name="Google Shape;899;g3c61b2fe1d5_0_24"/>
          <p:cNvSpPr/>
          <p:nvPr/>
        </p:nvSpPr>
        <p:spPr>
          <a:xfrm>
            <a:off x="1439975" y="3640750"/>
            <a:ext cx="441300" cy="262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0" name="Google Shape;900;g3c61b2fe1d5_0_24"/>
          <p:cNvSpPr/>
          <p:nvPr/>
        </p:nvSpPr>
        <p:spPr>
          <a:xfrm>
            <a:off x="1439975" y="5185075"/>
            <a:ext cx="441300" cy="33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1" name="Google Shape;901;g3c61b2fe1d5_0_24"/>
          <p:cNvSpPr/>
          <p:nvPr/>
        </p:nvSpPr>
        <p:spPr>
          <a:xfrm>
            <a:off x="1547050" y="4484325"/>
            <a:ext cx="441300" cy="331800"/>
          </a:xfrm>
          <a:prstGeom prst="ellipse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3c22d98c2e1_2_21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08" name="Google Shape;908;g3c22d98c2e1_2_21"/>
          <p:cNvSpPr txBox="1"/>
          <p:nvPr>
            <p:ph type="ctrTitle"/>
          </p:nvPr>
        </p:nvSpPr>
        <p:spPr>
          <a:xfrm>
            <a:off x="1581161" y="570102"/>
            <a:ext cx="8959800" cy="4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 Detection</a:t>
            </a:r>
            <a:endParaRPr/>
          </a:p>
        </p:txBody>
      </p:sp>
      <p:sp>
        <p:nvSpPr>
          <p:cNvPr id="909" name="Google Shape;909;g3c22d98c2e1_2_21"/>
          <p:cNvSpPr txBox="1"/>
          <p:nvPr>
            <p:ph idx="4" type="subTitle"/>
          </p:nvPr>
        </p:nvSpPr>
        <p:spPr>
          <a:xfrm>
            <a:off x="1581150" y="1091998"/>
            <a:ext cx="8959800" cy="3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10" name="Google Shape;910;g3c22d98c2e1_2_21" title="Screenshot 2026-01-29 at 22.16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" y="2479475"/>
            <a:ext cx="7066952" cy="3322976"/>
          </a:xfrm>
          <a:prstGeom prst="rect">
            <a:avLst/>
          </a:prstGeom>
          <a:noFill/>
          <a:ln>
            <a:noFill/>
          </a:ln>
        </p:spPr>
      </p:pic>
      <p:sp>
        <p:nvSpPr>
          <p:cNvPr id="911" name="Google Shape;911;g3c22d98c2e1_2_21"/>
          <p:cNvSpPr txBox="1"/>
          <p:nvPr/>
        </p:nvSpPr>
        <p:spPr>
          <a:xfrm>
            <a:off x="639225" y="1963350"/>
            <a:ext cx="58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vs stochastic 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neighbor</a:t>
            </a: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embedding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2" name="Google Shape;912;g3c22d98c2e1_2_21"/>
          <p:cNvSpPr txBox="1"/>
          <p:nvPr/>
        </p:nvSpPr>
        <p:spPr>
          <a:xfrm>
            <a:off x="7415050" y="2479475"/>
            <a:ext cx="4383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Conclusion: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Points are scattered → buffer health problems ?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 can’t be a lot more precise than this</a:t>
            </a:r>
            <a:endParaRPr b="1" sz="2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g3c61b2fe1d5_0_39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19" name="Google Shape;919;g3c61b2fe1d5_0_39"/>
          <p:cNvSpPr txBox="1"/>
          <p:nvPr>
            <p:ph type="ctrTitle"/>
          </p:nvPr>
        </p:nvSpPr>
        <p:spPr>
          <a:xfrm>
            <a:off x="1581161" y="570102"/>
            <a:ext cx="8959800" cy="484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Stall Detection</a:t>
            </a:r>
            <a:endParaRPr/>
          </a:p>
        </p:txBody>
      </p:sp>
      <p:sp>
        <p:nvSpPr>
          <p:cNvPr id="920" name="Google Shape;920;g3c61b2fe1d5_0_39"/>
          <p:cNvSpPr txBox="1"/>
          <p:nvPr>
            <p:ph idx="4" type="subTitle"/>
          </p:nvPr>
        </p:nvSpPr>
        <p:spPr>
          <a:xfrm>
            <a:off x="1581150" y="1091998"/>
            <a:ext cx="8959800" cy="331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21" name="Google Shape;921;g3c61b2fe1d5_0_39" title="Screenshot 2026-01-29 at 22.16.07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75" y="2479475"/>
            <a:ext cx="7066952" cy="3322976"/>
          </a:xfrm>
          <a:prstGeom prst="rect">
            <a:avLst/>
          </a:prstGeom>
          <a:noFill/>
          <a:ln>
            <a:noFill/>
          </a:ln>
        </p:spPr>
      </p:pic>
      <p:sp>
        <p:nvSpPr>
          <p:cNvPr id="922" name="Google Shape;922;g3c61b2fe1d5_0_39"/>
          <p:cNvSpPr txBox="1"/>
          <p:nvPr/>
        </p:nvSpPr>
        <p:spPr>
          <a:xfrm>
            <a:off x="639225" y="1963350"/>
            <a:ext cx="5880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Principal Component Analysis vs stochastic neighbor embedding</a:t>
            </a:r>
            <a:endParaRPr sz="1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23" name="Google Shape;923;g3c61b2fe1d5_0_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6120" y="2541163"/>
            <a:ext cx="4979050" cy="3199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c21762045e_4_177"/>
          <p:cNvSpPr txBox="1"/>
          <p:nvPr/>
        </p:nvSpPr>
        <p:spPr>
          <a:xfrm>
            <a:off x="583251" y="2252725"/>
            <a:ext cx="63765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1" lang="en-US" sz="5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Startup Delay Classification (Timeout Detection)</a:t>
            </a:r>
            <a:endParaRPr b="1" sz="5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30" name="Google Shape;930;g3c21762045e_4_177"/>
          <p:cNvSpPr/>
          <p:nvPr/>
        </p:nvSpPr>
        <p:spPr>
          <a:xfrm>
            <a:off x="413150" y="406525"/>
            <a:ext cx="5085600" cy="18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1" name="Google Shape;931;g3c21762045e_4_177"/>
          <p:cNvSpPr/>
          <p:nvPr/>
        </p:nvSpPr>
        <p:spPr>
          <a:xfrm>
            <a:off x="583250" y="5225100"/>
            <a:ext cx="1632900" cy="163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6" name="Shape 9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7" name="Google Shape;937;g3bae59ba02b_0_21"/>
          <p:cNvSpPr/>
          <p:nvPr/>
        </p:nvSpPr>
        <p:spPr>
          <a:xfrm>
            <a:off x="375600" y="5853050"/>
            <a:ext cx="1148400" cy="582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8" name="Google Shape;938;g3bae59ba02b_0_21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39" name="Google Shape;939;g3bae59ba02b_0_21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40" name="Google Shape;940;g3bae59ba02b_0_21"/>
          <p:cNvSpPr txBox="1"/>
          <p:nvPr>
            <p:ph type="ctrTitle"/>
          </p:nvPr>
        </p:nvSpPr>
        <p:spPr>
          <a:xfrm>
            <a:off x="1523900" y="528400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Startup Delay Classification (Timeout Detection) - Motivation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41" name="Google Shape;941;g3bae59ba02b_0_21"/>
          <p:cNvSpPr txBox="1"/>
          <p:nvPr/>
        </p:nvSpPr>
        <p:spPr>
          <a:xfrm>
            <a:off x="479500" y="1712775"/>
            <a:ext cx="6894300" cy="46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Problem Definition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Objective: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Detect whether a video session </a:t>
            </a:r>
            <a:r>
              <a:rPr b="1" lang="en-US" sz="1500">
                <a:solidFill>
                  <a:schemeClr val="dk1"/>
                </a:solidFill>
              </a:rPr>
              <a:t>successfully starts</a:t>
            </a:r>
            <a:r>
              <a:rPr lang="en-US" sz="1500">
                <a:solidFill>
                  <a:schemeClr val="dk1"/>
                </a:solidFill>
              </a:rPr>
              <a:t> or </a:t>
            </a:r>
            <a:r>
              <a:rPr b="1" lang="en-US" sz="1500">
                <a:solidFill>
                  <a:schemeClr val="dk1"/>
                </a:solidFill>
              </a:rPr>
              <a:t>times out</a:t>
            </a:r>
            <a:r>
              <a:rPr lang="en-US" sz="1500">
                <a:solidFill>
                  <a:schemeClr val="dk1"/>
                </a:solidFill>
              </a:rPr>
              <a:t> (never started)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The Critical Problem: Startup Delay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User Impact: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Users abandon videos if startup exceeds </a:t>
            </a:r>
            <a:r>
              <a:rPr b="1" lang="en-US" sz="1500">
                <a:solidFill>
                  <a:schemeClr val="dk1"/>
                </a:solidFill>
              </a:rPr>
              <a:t>2 seconds</a:t>
            </a:r>
            <a:r>
              <a:rPr lang="en-US" sz="1500">
                <a:solidFill>
                  <a:schemeClr val="dk1"/>
                </a:solidFill>
              </a:rPr>
              <a:t> (Krishnan &amp; Sitaraman, 2012)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Each +1s delay → +5.8% abandonment increase</a:t>
            </a:r>
            <a:r>
              <a:rPr lang="en-US" sz="1500">
                <a:solidFill>
                  <a:schemeClr val="dk1"/>
                </a:solidFill>
              </a:rPr>
              <a:t> (same study)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First impression is everything (no second chance)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Expected Impact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Early detection</a:t>
            </a:r>
            <a:r>
              <a:rPr lang="en-US" sz="1500">
                <a:solidFill>
                  <a:schemeClr val="dk1"/>
                </a:solidFill>
              </a:rPr>
              <a:t> (5-10s, not 30s) → </a:t>
            </a:r>
            <a:r>
              <a:rPr b="1" lang="en-US" sz="1500">
                <a:solidFill>
                  <a:schemeClr val="dk1"/>
                </a:solidFill>
              </a:rPr>
              <a:t>Proactive intervention</a:t>
            </a:r>
            <a:r>
              <a:rPr lang="en-US" sz="1500">
                <a:solidFill>
                  <a:schemeClr val="dk1"/>
                </a:solidFill>
              </a:rPr>
              <a:t> → </a:t>
            </a:r>
            <a:r>
              <a:rPr b="1" lang="en-US" sz="1500">
                <a:solidFill>
                  <a:schemeClr val="dk1"/>
                </a:solidFill>
              </a:rPr>
              <a:t>Reduced churn</a:t>
            </a:r>
            <a:endParaRPr b="1" sz="1500">
              <a:solidFill>
                <a:schemeClr val="dk1"/>
              </a:solidFill>
            </a:endParaRPr>
          </a:p>
        </p:txBody>
      </p:sp>
      <p:pic>
        <p:nvPicPr>
          <p:cNvPr id="942" name="Google Shape;942;g3bae59ba02b_0_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609300" y="1852950"/>
            <a:ext cx="4358274" cy="434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3c21762045e_4_114"/>
          <p:cNvSpPr/>
          <p:nvPr/>
        </p:nvSpPr>
        <p:spPr>
          <a:xfrm>
            <a:off x="5186650" y="1838475"/>
            <a:ext cx="6191400" cy="2173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9" name="Google Shape;949;g3c21762045e_4_114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0" name="Google Shape;950;g3c21762045e_4_114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51" name="Google Shape;951;g3c21762045e_4_114"/>
          <p:cNvSpPr txBox="1"/>
          <p:nvPr>
            <p:ph type="ctrTitle"/>
          </p:nvPr>
        </p:nvSpPr>
        <p:spPr>
          <a:xfrm>
            <a:off x="1523900" y="528400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Random Forest Classifier &amp; Cross-Validation Strategy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52" name="Google Shape;952;g3c21762045e_4_114"/>
          <p:cNvSpPr txBox="1"/>
          <p:nvPr/>
        </p:nvSpPr>
        <p:spPr>
          <a:xfrm>
            <a:off x="678025" y="1660500"/>
            <a:ext cx="39696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Why Random Forest for This Problem?</a:t>
            </a:r>
            <a:endParaRPr b="1"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</a:rPr>
              <a:t>Advantages: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Handles non-linear relationships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Robust to class imbalance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b="1" lang="en-US" sz="1500">
                <a:solidFill>
                  <a:schemeClr val="dk1"/>
                </a:solidFill>
              </a:rPr>
              <a:t>Feature importance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953" name="Google Shape;953;g3c21762045e_4_114"/>
          <p:cNvSpPr txBox="1"/>
          <p:nvPr/>
        </p:nvSpPr>
        <p:spPr>
          <a:xfrm>
            <a:off x="5280000" y="1913500"/>
            <a:ext cx="6325200" cy="217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</a:rPr>
              <a:t>Hyperparameters Selected: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83A42"/>
                </a:solidFill>
              </a:rPr>
              <a:t>RandomForestClassifier( n_estimators</a:t>
            </a:r>
            <a:r>
              <a:rPr lang="en-US" sz="1100">
                <a:solidFill>
                  <a:srgbClr val="4078F2"/>
                </a:solidFill>
              </a:rPr>
              <a:t>=</a:t>
            </a:r>
            <a:r>
              <a:rPr lang="en-US" sz="1100">
                <a:solidFill>
                  <a:srgbClr val="B76B01"/>
                </a:solidFill>
              </a:rPr>
              <a:t>50</a:t>
            </a:r>
            <a:r>
              <a:rPr lang="en-US" sz="1100">
                <a:solidFill>
                  <a:srgbClr val="383A42"/>
                </a:solidFill>
              </a:rPr>
              <a:t>,          </a:t>
            </a:r>
            <a:r>
              <a:rPr lang="en-US" sz="1100">
                <a:solidFill>
                  <a:srgbClr val="008000"/>
                </a:solidFill>
              </a:rPr>
              <a:t> </a:t>
            </a:r>
            <a:r>
              <a:rPr i="1" lang="en-US" sz="1100">
                <a:solidFill>
                  <a:srgbClr val="008000"/>
                </a:solidFill>
              </a:rPr>
              <a:t># 50 trees for ensemble</a:t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83A42"/>
                </a:solidFill>
              </a:rPr>
              <a:t>max_depth</a:t>
            </a:r>
            <a:r>
              <a:rPr lang="en-US" sz="1100">
                <a:solidFill>
                  <a:srgbClr val="4078F2"/>
                </a:solidFill>
              </a:rPr>
              <a:t>=</a:t>
            </a:r>
            <a:r>
              <a:rPr lang="en-US" sz="1100">
                <a:solidFill>
                  <a:srgbClr val="B76B01"/>
                </a:solidFill>
              </a:rPr>
              <a:t>15</a:t>
            </a:r>
            <a:r>
              <a:rPr lang="en-US" sz="1100">
                <a:solidFill>
                  <a:srgbClr val="383A42"/>
                </a:solidFill>
              </a:rPr>
              <a:t>,              </a:t>
            </a:r>
            <a:r>
              <a:rPr i="1" lang="en-US" sz="1100">
                <a:solidFill>
                  <a:srgbClr val="008000"/>
                </a:solidFill>
              </a:rPr>
              <a:t># Limit tree depth to prevent overfitting</a:t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83A42"/>
                </a:solidFill>
              </a:rPr>
              <a:t>min_samples_leaf</a:t>
            </a:r>
            <a:r>
              <a:rPr lang="en-US" sz="1100">
                <a:solidFill>
                  <a:srgbClr val="4078F2"/>
                </a:solidFill>
              </a:rPr>
              <a:t>=</a:t>
            </a:r>
            <a:r>
              <a:rPr lang="en-US" sz="1100">
                <a:solidFill>
                  <a:srgbClr val="B76B01"/>
                </a:solidFill>
              </a:rPr>
              <a:t>20</a:t>
            </a:r>
            <a:r>
              <a:rPr lang="en-US" sz="1100">
                <a:solidFill>
                  <a:srgbClr val="383A42"/>
                </a:solidFill>
              </a:rPr>
              <a:t>,       </a:t>
            </a:r>
            <a:r>
              <a:rPr i="1" lang="en-US" sz="1100">
                <a:solidFill>
                  <a:srgbClr val="008000"/>
                </a:solidFill>
              </a:rPr>
              <a:t># Require 20 samples per leaf (statistical significance)</a:t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83A42"/>
                </a:solidFill>
              </a:rPr>
              <a:t>class_weight</a:t>
            </a:r>
            <a:r>
              <a:rPr lang="en-US" sz="1100">
                <a:solidFill>
                  <a:srgbClr val="4078F2"/>
                </a:solidFill>
              </a:rPr>
              <a:t>=</a:t>
            </a:r>
            <a:r>
              <a:rPr lang="en-US" sz="1100">
                <a:solidFill>
                  <a:srgbClr val="50A14F"/>
                </a:solidFill>
              </a:rPr>
              <a:t>'balanced'</a:t>
            </a:r>
            <a:r>
              <a:rPr lang="en-US" sz="1100">
                <a:solidFill>
                  <a:srgbClr val="383A42"/>
                </a:solidFill>
              </a:rPr>
              <a:t>,  </a:t>
            </a:r>
            <a:r>
              <a:rPr lang="en-US" sz="1100">
                <a:solidFill>
                  <a:srgbClr val="008000"/>
                </a:solidFill>
              </a:rPr>
              <a:t> </a:t>
            </a:r>
            <a:r>
              <a:rPr i="1" lang="en-US" sz="1100">
                <a:solidFill>
                  <a:srgbClr val="008000"/>
                </a:solidFill>
              </a:rPr>
              <a:t># Automatic weighting: n_samples / (n_classes * n_class_samples)</a:t>
            </a:r>
            <a:endParaRPr sz="1100">
              <a:solidFill>
                <a:srgbClr val="008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rgbClr val="383A42"/>
                </a:solidFill>
              </a:rPr>
              <a:t>random_state</a:t>
            </a:r>
            <a:r>
              <a:rPr lang="en-US" sz="1100">
                <a:solidFill>
                  <a:srgbClr val="4078F2"/>
                </a:solidFill>
              </a:rPr>
              <a:t>=</a:t>
            </a:r>
            <a:r>
              <a:rPr lang="en-US" sz="1100">
                <a:solidFill>
                  <a:srgbClr val="B76B01"/>
                </a:solidFill>
              </a:rPr>
              <a:t>42</a:t>
            </a:r>
            <a:r>
              <a:rPr lang="en-US" sz="1100">
                <a:solidFill>
                  <a:srgbClr val="383A42"/>
                </a:solidFill>
              </a:rPr>
              <a:t>        </a:t>
            </a:r>
            <a:r>
              <a:rPr lang="en-US" sz="1100">
                <a:solidFill>
                  <a:srgbClr val="008000"/>
                </a:solidFill>
              </a:rPr>
              <a:t>    </a:t>
            </a:r>
            <a:r>
              <a:rPr i="1" lang="en-US" sz="1100">
                <a:solidFill>
                  <a:srgbClr val="008000"/>
                </a:solidFill>
              </a:rPr>
              <a:t># Reproducibility</a:t>
            </a:r>
            <a:r>
              <a:rPr lang="en-US" sz="1100">
                <a:solidFill>
                  <a:srgbClr val="383A42"/>
                </a:solidFill>
              </a:rPr>
              <a:t>)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54" name="Google Shape;954;g3c21762045e_4_114"/>
          <p:cNvSpPr txBox="1"/>
          <p:nvPr/>
        </p:nvSpPr>
        <p:spPr>
          <a:xfrm>
            <a:off x="678025" y="3764925"/>
            <a:ext cx="5179200" cy="24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Handling Class Imbalance: 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1. Stratified Sampling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Maintains 93.4% / 6.6% ratio in train/test splits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Prevents model from never seeing minority class in validation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300">
                <a:solidFill>
                  <a:schemeClr val="dk1"/>
                </a:solidFill>
              </a:rPr>
              <a:t>2. Class Weighting (</a:t>
            </a:r>
            <a:r>
              <a:rPr b="1" lang="en-US" sz="13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class_weight='balanced'</a:t>
            </a:r>
            <a:r>
              <a:rPr b="1" lang="en-US" sz="1300">
                <a:solidFill>
                  <a:schemeClr val="dk1"/>
                </a:solidFill>
              </a:rPr>
              <a:t>)</a:t>
            </a:r>
            <a:endParaRPr b="1"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Automatically adjusts loss function</a:t>
            </a:r>
            <a:endParaRPr sz="1300">
              <a:solidFill>
                <a:schemeClr val="dk1"/>
              </a:solidFill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Char char="●"/>
            </a:pPr>
            <a:r>
              <a:rPr lang="en-US" sz="1300">
                <a:solidFill>
                  <a:schemeClr val="dk1"/>
                </a:solidFill>
              </a:rPr>
              <a:t>Equivalent to inverse frequency weighting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  <p:sp>
        <p:nvSpPr>
          <p:cNvPr id="955" name="Google Shape;955;g3c21762045e_4_114"/>
          <p:cNvSpPr txBox="1"/>
          <p:nvPr/>
        </p:nvSpPr>
        <p:spPr>
          <a:xfrm>
            <a:off x="5857225" y="4357800"/>
            <a:ext cx="5688300" cy="19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600">
                <a:solidFill>
                  <a:schemeClr val="dk1"/>
                </a:solidFill>
              </a:rPr>
              <a:t>Cross-Validation Strategy (</a:t>
            </a:r>
            <a:r>
              <a:rPr b="1" lang="en-US">
                <a:solidFill>
                  <a:schemeClr val="dk1"/>
                </a:solidFill>
              </a:rPr>
              <a:t>5-Fold Stratified Cross-Validation)</a:t>
            </a:r>
            <a:endParaRPr sz="1500">
              <a:solidFill>
                <a:srgbClr val="383A4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chemeClr val="dk1"/>
                </a:solidFill>
              </a:rPr>
              <a:t>Why Stratified?</a:t>
            </a:r>
            <a:endParaRPr b="1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Each fold maintains the 93.4% / 6.6% class distribution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Critical for imbalanced data (regular K-fold could create folds with few/no timeouts)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en-US">
                <a:solidFill>
                  <a:schemeClr val="dk1"/>
                </a:solidFill>
              </a:rPr>
              <a:t>Ensures every fold is representative of the full dataset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0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Google Shape;961;g3c21762045e_4_43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62" name="Google Shape;962;g3c21762045e_4_43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63" name="Google Shape;963;g3c21762045e_4_43"/>
          <p:cNvSpPr txBox="1"/>
          <p:nvPr>
            <p:ph type="ctrTitle"/>
          </p:nvPr>
        </p:nvSpPr>
        <p:spPr>
          <a:xfrm>
            <a:off x="1523900" y="528400"/>
            <a:ext cx="103521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Feature Visibility Regimes - Operator Features Results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64" name="Google Shape;964;g3c21762045e_4_43"/>
          <p:cNvSpPr txBox="1"/>
          <p:nvPr/>
        </p:nvSpPr>
        <p:spPr>
          <a:xfrm>
            <a:off x="3080375" y="5726800"/>
            <a:ext cx="7027500" cy="231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Key Insight: </a:t>
            </a:r>
            <a:r>
              <a:rPr i="1" lang="en-US" sz="1800">
                <a:solidFill>
                  <a:schemeClr val="dk1"/>
                </a:solidFill>
              </a:rPr>
              <a:t>Operator-level network features are sufficient for near-perfect timeout detection.</a:t>
            </a:r>
            <a:endParaRPr i="1"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65" name="Google Shape;965;g3c21762045e_4_43"/>
          <p:cNvSpPr txBox="1"/>
          <p:nvPr>
            <p:ph type="ctrTitle"/>
          </p:nvPr>
        </p:nvSpPr>
        <p:spPr>
          <a:xfrm>
            <a:off x="1523900" y="1520700"/>
            <a:ext cx="10352100" cy="65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400"/>
              <a:t>Classification Report</a:t>
            </a:r>
            <a:endParaRPr b="0" i="1" sz="3700"/>
          </a:p>
        </p:txBody>
      </p:sp>
      <p:pic>
        <p:nvPicPr>
          <p:cNvPr id="966" name="Google Shape;966;g3c21762045e_4_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652475" y="1752100"/>
            <a:ext cx="4110948" cy="3515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7" name="Google Shape;967;g3c21762045e_4_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2450" y="1932175"/>
            <a:ext cx="3828219" cy="35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3c21762045e_4_30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74" name="Google Shape;974;g3c21762045e_4_30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75" name="Google Shape;975;g3c21762045e_4_30"/>
          <p:cNvSpPr txBox="1"/>
          <p:nvPr>
            <p:ph type="ctrTitle"/>
          </p:nvPr>
        </p:nvSpPr>
        <p:spPr>
          <a:xfrm>
            <a:off x="1523900" y="402600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Feature Visibility Comparison - Timeout Detection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76" name="Google Shape;976;g3c21762045e_4_30"/>
          <p:cNvSpPr txBox="1"/>
          <p:nvPr/>
        </p:nvSpPr>
        <p:spPr>
          <a:xfrm>
            <a:off x="765500" y="2641800"/>
            <a:ext cx="5463600" cy="1574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dk1"/>
                </a:solidFill>
              </a:rPr>
              <a:t>F1-score by feature visibility</a:t>
            </a:r>
            <a:endParaRPr b="1" sz="18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Minimal:</a:t>
            </a:r>
            <a:r>
              <a:rPr lang="en-US" sz="1700">
                <a:solidFill>
                  <a:schemeClr val="dk1"/>
                </a:solidFill>
              </a:rPr>
              <a:t> ~0.78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Operator:</a:t>
            </a:r>
            <a:r>
              <a:rPr lang="en-US" sz="1700">
                <a:solidFill>
                  <a:schemeClr val="dk1"/>
                </a:solidFill>
              </a:rPr>
              <a:t> ~0.89</a:t>
            </a:r>
            <a:endParaRPr sz="1700">
              <a:solidFill>
                <a:schemeClr val="dk1"/>
              </a:solidFill>
            </a:endParaRPr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Char char="●"/>
            </a:pPr>
            <a:r>
              <a:rPr b="1" lang="en-US" sz="1700">
                <a:solidFill>
                  <a:schemeClr val="dk1"/>
                </a:solidFill>
              </a:rPr>
              <a:t>Full:</a:t>
            </a:r>
            <a:r>
              <a:rPr lang="en-US" sz="1700">
                <a:solidFill>
                  <a:schemeClr val="dk1"/>
                </a:solidFill>
              </a:rPr>
              <a:t> ~0.90</a:t>
            </a:r>
            <a:endParaRPr b="1"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977" name="Google Shape;977;g3c21762045e_4_30"/>
          <p:cNvSpPr txBox="1"/>
          <p:nvPr/>
        </p:nvSpPr>
        <p:spPr>
          <a:xfrm>
            <a:off x="765500" y="4420500"/>
            <a:ext cx="5149800" cy="113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400"/>
              </a:spcAft>
              <a:buNone/>
            </a:pPr>
            <a:r>
              <a:rPr b="1" lang="en-US" sz="1700">
                <a:solidFill>
                  <a:schemeClr val="dk1"/>
                </a:solidFill>
              </a:rPr>
              <a:t>Key Takeaway:</a:t>
            </a:r>
            <a:r>
              <a:rPr b="1"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Operator-level features achieve near-optimal performance with minimal added complexity.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978" name="Google Shape;978;g3c21762045e_4_30"/>
          <p:cNvSpPr txBox="1"/>
          <p:nvPr>
            <p:ph type="ctrTitle"/>
          </p:nvPr>
        </p:nvSpPr>
        <p:spPr>
          <a:xfrm>
            <a:off x="1523900" y="1412875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400"/>
              <a:t>Performance Across Feature Sets</a:t>
            </a:r>
            <a:endParaRPr b="0" i="1" sz="2400"/>
          </a:p>
        </p:txBody>
      </p:sp>
      <p:pic>
        <p:nvPicPr>
          <p:cNvPr id="979" name="Google Shape;979;g3c21762045e_4_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5484" y="1639375"/>
            <a:ext cx="5149717" cy="4418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3c21762045e_4_17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6" name="Google Shape;986;g3c21762045e_4_17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7" name="Google Shape;987;g3c21762045e_4_17"/>
          <p:cNvSpPr txBox="1"/>
          <p:nvPr>
            <p:ph type="ctrTitle"/>
          </p:nvPr>
        </p:nvSpPr>
        <p:spPr>
          <a:xfrm>
            <a:off x="1523900" y="528400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Feature Importance Analysis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88" name="Google Shape;988;g3c21762045e_4_17"/>
          <p:cNvSpPr txBox="1"/>
          <p:nvPr/>
        </p:nvSpPr>
        <p:spPr>
          <a:xfrm>
            <a:off x="2376150" y="5193013"/>
            <a:ext cx="7439700" cy="93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Key Takeaway: </a:t>
            </a:r>
            <a:r>
              <a:rPr lang="en-US" sz="1800">
                <a:solidFill>
                  <a:schemeClr val="dk1"/>
                </a:solidFill>
              </a:rPr>
              <a:t>Startup delay is a bandwidth-limited phenomenon: poor downlink conditions dominate user-perceived startup time.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989" name="Google Shape;989;g3c21762045e_4_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850" y="1197863"/>
            <a:ext cx="6186563" cy="3704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90" name="Google Shape;990;g3c21762045e_4_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325" y="1321425"/>
            <a:ext cx="5881100" cy="3580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3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3c21762045e_0_9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5" name="Google Shape;695;g3c21762045e_0_9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96" name="Google Shape;696;g3c21762045e_0_95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Purpose</a:t>
            </a:r>
            <a:endParaRPr/>
          </a:p>
        </p:txBody>
      </p:sp>
      <p:sp>
        <p:nvSpPr>
          <p:cNvPr id="697" name="Google Shape;697;g3c21762045e_0_95"/>
          <p:cNvSpPr txBox="1"/>
          <p:nvPr/>
        </p:nvSpPr>
        <p:spPr>
          <a:xfrm>
            <a:off x="733625" y="2416375"/>
            <a:ext cx="8959800" cy="24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Video Traffic are encrypted (HTTP, QUIC). 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en-US" sz="2100">
                <a:solidFill>
                  <a:schemeClr val="dk1"/>
                </a:solidFill>
              </a:rPr>
              <a:t>Network operator can only have access to Quality of Service (QoS) signals like throughput, </a:t>
            </a:r>
            <a:r>
              <a:rPr lang="en-US" sz="2100">
                <a:solidFill>
                  <a:schemeClr val="dk1"/>
                </a:solidFill>
              </a:rPr>
              <a:t>packet sizes, loss, jitter, etc.</a:t>
            </a:r>
            <a:endParaRPr sz="21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en-US" sz="2100">
                <a:solidFill>
                  <a:schemeClr val="dk1"/>
                </a:solidFill>
              </a:rPr>
              <a:t>Goals: </a:t>
            </a:r>
            <a:r>
              <a:rPr lang="en-US" sz="2100">
                <a:solidFill>
                  <a:schemeClr val="dk1"/>
                </a:solidFill>
              </a:rPr>
              <a:t>Can we predict user-perceived Quality of Experience (QoE), and other QoS metrics that affect QoE (stall, join_time, etc.) from network and packet level data?</a:t>
            </a:r>
            <a:endParaRPr sz="21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3c21762045e_4_57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97" name="Google Shape;997;g3c21762045e_4_57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98" name="Google Shape;998;g3c21762045e_4_57"/>
          <p:cNvSpPr txBox="1"/>
          <p:nvPr>
            <p:ph type="ctrTitle"/>
          </p:nvPr>
        </p:nvSpPr>
        <p:spPr>
          <a:xfrm>
            <a:off x="1523900" y="403075"/>
            <a:ext cx="10352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 sz="3400"/>
              <a:t>Survival Analysis - Network Conditions &amp; Startup Risk</a:t>
            </a:r>
            <a:endParaRPr sz="34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999" name="Google Shape;999;g3c21762045e_4_57"/>
          <p:cNvSpPr txBox="1"/>
          <p:nvPr/>
        </p:nvSpPr>
        <p:spPr>
          <a:xfrm>
            <a:off x="2022900" y="5729150"/>
            <a:ext cx="881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Key Takeaway : </a:t>
            </a:r>
            <a:r>
              <a:rPr lang="en-US" sz="1800">
                <a:solidFill>
                  <a:schemeClr val="dk1"/>
                </a:solidFill>
              </a:rPr>
              <a:t>Startup success is dominated by bandwidth first, latency second : poor network conditions keep videos at risk far longer.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000" name="Google Shape;1000;g3c21762045e_4_57"/>
          <p:cNvSpPr txBox="1"/>
          <p:nvPr>
            <p:ph type="ctrTitle"/>
          </p:nvPr>
        </p:nvSpPr>
        <p:spPr>
          <a:xfrm>
            <a:off x="2582275" y="949375"/>
            <a:ext cx="10352100" cy="4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400"/>
              <a:t>Average Downlink Throughput / RTT</a:t>
            </a:r>
            <a:endParaRPr b="0" i="1" sz="2400"/>
          </a:p>
        </p:txBody>
      </p:sp>
      <p:pic>
        <p:nvPicPr>
          <p:cNvPr id="1001" name="Google Shape;1001;g3c21762045e_4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9877" y="1412875"/>
            <a:ext cx="4411198" cy="4177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2" name="Google Shape;1002;g3c21762045e_4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0975" y="1412875"/>
            <a:ext cx="4177513" cy="41775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c21762045e_4_185"/>
          <p:cNvSpPr txBox="1"/>
          <p:nvPr/>
        </p:nvSpPr>
        <p:spPr>
          <a:xfrm>
            <a:off x="583251" y="2076350"/>
            <a:ext cx="63765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1" lang="en-US" sz="6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Startup Delay Prediction</a:t>
            </a:r>
            <a:endParaRPr b="1" sz="6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9" name="Google Shape;1009;g3c21762045e_4_185"/>
          <p:cNvSpPr/>
          <p:nvPr/>
        </p:nvSpPr>
        <p:spPr>
          <a:xfrm>
            <a:off x="413150" y="335950"/>
            <a:ext cx="5085600" cy="18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0" name="Google Shape;1010;g3c21762045e_4_185"/>
          <p:cNvSpPr/>
          <p:nvPr/>
        </p:nvSpPr>
        <p:spPr>
          <a:xfrm>
            <a:off x="583250" y="5225100"/>
            <a:ext cx="1632900" cy="163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3c21762045e_4_131"/>
          <p:cNvSpPr/>
          <p:nvPr/>
        </p:nvSpPr>
        <p:spPr>
          <a:xfrm>
            <a:off x="1557325" y="1936325"/>
            <a:ext cx="9077400" cy="4087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17" name="Google Shape;1017;g3c21762045e_4_131"/>
          <p:cNvSpPr txBox="1"/>
          <p:nvPr/>
        </p:nvSpPr>
        <p:spPr>
          <a:xfrm>
            <a:off x="1858080" y="2097129"/>
            <a:ext cx="8409900" cy="3552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2000">
                <a:solidFill>
                  <a:schemeClr val="lt1"/>
                </a:solidFill>
              </a:rPr>
              <a:t>The Prediction Task</a:t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Objective: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Predict </a:t>
            </a:r>
            <a:r>
              <a:rPr b="1" lang="en-US" sz="1800">
                <a:solidFill>
                  <a:schemeClr val="lt1"/>
                </a:solidFill>
              </a:rPr>
              <a:t>continuous startup delay</a:t>
            </a:r>
            <a:r>
              <a:rPr lang="en-US" sz="1800">
                <a:solidFill>
                  <a:schemeClr val="lt1"/>
                </a:solidFill>
              </a:rPr>
              <a:t> (in seconds) for video sessions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Why This Matters: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Complements classification (will it timeout?) with </a:t>
            </a:r>
            <a:r>
              <a:rPr b="1" lang="en-US" sz="1800">
                <a:solidFill>
                  <a:schemeClr val="lt1"/>
                </a:solidFill>
              </a:rPr>
              <a:t>quantitative prediction</a:t>
            </a:r>
            <a:endParaRPr b="1"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Enables </a:t>
            </a:r>
            <a:r>
              <a:rPr b="1" lang="en-US" sz="1800">
                <a:solidFill>
                  <a:schemeClr val="lt1"/>
                </a:solidFill>
              </a:rPr>
              <a:t>precise resource allocation</a:t>
            </a:r>
            <a:r>
              <a:rPr lang="en-US" sz="1800">
                <a:solidFill>
                  <a:schemeClr val="lt1"/>
                </a:solidFill>
              </a:rPr>
              <a:t> (know exactly how much delay to expect)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-US" sz="1800">
                <a:solidFill>
                  <a:schemeClr val="lt1"/>
                </a:solidFill>
              </a:rPr>
              <a:t>Users abandon after </a:t>
            </a:r>
            <a:r>
              <a:rPr b="1" lang="en-US" sz="1800">
                <a:solidFill>
                  <a:schemeClr val="lt1"/>
                </a:solidFill>
              </a:rPr>
              <a:t>&gt;2 seconds</a:t>
            </a:r>
            <a:r>
              <a:rPr lang="en-US" sz="1800">
                <a:solidFill>
                  <a:schemeClr val="lt1"/>
                </a:solidFill>
              </a:rPr>
              <a:t> — every second counts (Krishnan &amp; Sitaraman, 2012)</a:t>
            </a:r>
            <a:endParaRPr sz="1900">
              <a:solidFill>
                <a:schemeClr val="lt1"/>
              </a:solidFill>
            </a:endParaRPr>
          </a:p>
        </p:txBody>
      </p:sp>
      <p:sp>
        <p:nvSpPr>
          <p:cNvPr id="1018" name="Google Shape;1018;g3c21762045e_4_131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9" name="Google Shape;1019;g3c21762045e_4_131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20" name="Google Shape;1020;g3c21762045e_4_131"/>
          <p:cNvSpPr txBox="1"/>
          <p:nvPr>
            <p:ph type="ctrTitle"/>
          </p:nvPr>
        </p:nvSpPr>
        <p:spPr>
          <a:xfrm>
            <a:off x="1523900" y="403075"/>
            <a:ext cx="10352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Startup Delay Prediction </a:t>
            </a:r>
            <a:r>
              <a:rPr lang="en-US"/>
              <a:t>- Problem Definition &amp; Data Quality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3c21762045e_4_223"/>
          <p:cNvSpPr/>
          <p:nvPr/>
        </p:nvSpPr>
        <p:spPr>
          <a:xfrm>
            <a:off x="675125" y="2070350"/>
            <a:ext cx="5183400" cy="3351600"/>
          </a:xfrm>
          <a:prstGeom prst="rect">
            <a:avLst/>
          </a:prstGeom>
          <a:solidFill>
            <a:schemeClr val="lt2"/>
          </a:solidFill>
          <a:ln cap="flat" cmpd="sng" w="126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675" lIns="121675" spcFirstLastPara="1" rIns="121675" wrap="square" tIns="1216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27" name="Google Shape;1027;g3c21762045e_4_223"/>
          <p:cNvSpPr txBox="1"/>
          <p:nvPr/>
        </p:nvSpPr>
        <p:spPr>
          <a:xfrm>
            <a:off x="846866" y="2207266"/>
            <a:ext cx="48027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0825" lIns="121675" spcFirstLastPara="1" rIns="121675" wrap="square" tIns="608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63"/>
              </a:spcBef>
              <a:spcAft>
                <a:spcPts val="0"/>
              </a:spcAft>
              <a:buNone/>
            </a:pPr>
            <a:r>
              <a:rPr b="1" lang="en-US" sz="2262">
                <a:solidFill>
                  <a:schemeClr val="lt1"/>
                </a:solidFill>
              </a:rPr>
              <a:t>Models</a:t>
            </a:r>
            <a:endParaRPr b="1" sz="2262">
              <a:solidFill>
                <a:schemeClr val="lt1"/>
              </a:solidFill>
            </a:endParaRPr>
          </a:p>
          <a:p>
            <a:pPr indent="-447927" lvl="0" marL="608505" rtl="0" algn="l">
              <a:lnSpc>
                <a:spcPct val="115000"/>
              </a:lnSpc>
              <a:spcBef>
                <a:spcPts val="1597"/>
              </a:spcBef>
              <a:spcAft>
                <a:spcPts val="0"/>
              </a:spcAft>
              <a:buClr>
                <a:schemeClr val="lt1"/>
              </a:buClr>
              <a:buSzPts val="2263"/>
              <a:buChar char="●"/>
            </a:pPr>
            <a:r>
              <a:rPr lang="en-US" sz="2262">
                <a:solidFill>
                  <a:schemeClr val="lt1"/>
                </a:solidFill>
              </a:rPr>
              <a:t>Linear Regression</a:t>
            </a:r>
            <a:br>
              <a:rPr lang="en-US" sz="2262">
                <a:solidFill>
                  <a:schemeClr val="lt1"/>
                </a:solidFill>
              </a:rPr>
            </a:br>
            <a:endParaRPr sz="2262">
              <a:solidFill>
                <a:schemeClr val="lt1"/>
              </a:solidFill>
            </a:endParaRPr>
          </a:p>
          <a:p>
            <a:pPr indent="-447927" lvl="0" marL="60850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63"/>
              <a:buChar char="●"/>
            </a:pPr>
            <a:r>
              <a:rPr lang="en-US" sz="2262">
                <a:solidFill>
                  <a:schemeClr val="lt1"/>
                </a:solidFill>
              </a:rPr>
              <a:t>Log-Linear Regression</a:t>
            </a:r>
            <a:br>
              <a:rPr lang="en-US" sz="2262">
                <a:solidFill>
                  <a:schemeClr val="lt1"/>
                </a:solidFill>
              </a:rPr>
            </a:br>
            <a:endParaRPr sz="2262">
              <a:solidFill>
                <a:schemeClr val="lt1"/>
              </a:solidFill>
            </a:endParaRPr>
          </a:p>
          <a:p>
            <a:pPr indent="-447927" lvl="0" marL="608505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63"/>
              <a:buChar char="●"/>
            </a:pPr>
            <a:r>
              <a:rPr lang="en-US" sz="2262">
                <a:solidFill>
                  <a:schemeClr val="lt1"/>
                </a:solidFill>
              </a:rPr>
              <a:t>Random Forest</a:t>
            </a:r>
            <a:endParaRPr sz="226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97"/>
              </a:spcBef>
              <a:spcAft>
                <a:spcPts val="0"/>
              </a:spcAft>
              <a:buNone/>
            </a:pPr>
            <a:r>
              <a:t/>
            </a:r>
            <a:endParaRPr sz="226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97"/>
              </a:spcBef>
              <a:spcAft>
                <a:spcPts val="1597"/>
              </a:spcAft>
              <a:buNone/>
            </a:pPr>
            <a:r>
              <a:t/>
            </a:r>
            <a:endParaRPr b="1" sz="2129">
              <a:solidFill>
                <a:schemeClr val="lt1"/>
              </a:solidFill>
            </a:endParaRPr>
          </a:p>
        </p:txBody>
      </p:sp>
      <p:sp>
        <p:nvSpPr>
          <p:cNvPr id="1028" name="Google Shape;1028;g3c21762045e_4_223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29" name="Google Shape;1029;g3c21762045e_4_223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30" name="Google Shape;1030;g3c21762045e_4_223"/>
          <p:cNvSpPr txBox="1"/>
          <p:nvPr>
            <p:ph type="ctrTitle"/>
          </p:nvPr>
        </p:nvSpPr>
        <p:spPr>
          <a:xfrm>
            <a:off x="1523900" y="403075"/>
            <a:ext cx="10352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Regression Model &amp; Experimental Design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031" name="Google Shape;1031;g3c21762045e_4_223"/>
          <p:cNvSpPr/>
          <p:nvPr/>
        </p:nvSpPr>
        <p:spPr>
          <a:xfrm>
            <a:off x="6482975" y="2531900"/>
            <a:ext cx="5022900" cy="2428500"/>
          </a:xfrm>
          <a:prstGeom prst="rect">
            <a:avLst/>
          </a:prstGeom>
          <a:solidFill>
            <a:schemeClr val="lt2"/>
          </a:solidFill>
          <a:ln cap="flat" cmpd="sng" w="122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17900" lIns="117900" spcFirstLastPara="1" rIns="117900" wrap="square" tIns="117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5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32" name="Google Shape;1032;g3c21762045e_4_223"/>
          <p:cNvSpPr txBox="1"/>
          <p:nvPr/>
        </p:nvSpPr>
        <p:spPr>
          <a:xfrm>
            <a:off x="6649403" y="2631095"/>
            <a:ext cx="4654200" cy="21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58950" lIns="117900" spcFirstLastPara="1" rIns="117900" wrap="square" tIns="5895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6"/>
              </a:spcBef>
              <a:spcAft>
                <a:spcPts val="0"/>
              </a:spcAft>
              <a:buNone/>
            </a:pPr>
            <a:r>
              <a:rPr b="1" lang="en-US" sz="2192">
                <a:solidFill>
                  <a:schemeClr val="lt1"/>
                </a:solidFill>
              </a:rPr>
              <a:t>Validation</a:t>
            </a:r>
            <a:endParaRPr b="1" sz="2192">
              <a:solidFill>
                <a:schemeClr val="lt1"/>
              </a:solidFill>
            </a:endParaRPr>
          </a:p>
          <a:p>
            <a:pPr indent="-434069" lvl="0" marL="589678" rtl="0" algn="l">
              <a:lnSpc>
                <a:spcPct val="115000"/>
              </a:lnSpc>
              <a:spcBef>
                <a:spcPts val="1548"/>
              </a:spcBef>
              <a:spcAft>
                <a:spcPts val="0"/>
              </a:spcAft>
              <a:buClr>
                <a:schemeClr val="lt1"/>
              </a:buClr>
              <a:buSzPts val="2193"/>
              <a:buChar char="●"/>
            </a:pPr>
            <a:r>
              <a:rPr lang="en-US" sz="2192">
                <a:solidFill>
                  <a:schemeClr val="lt1"/>
                </a:solidFill>
              </a:rPr>
              <a:t>5-fold cross-validation</a:t>
            </a:r>
            <a:br>
              <a:rPr lang="en-US" sz="2192">
                <a:solidFill>
                  <a:schemeClr val="lt1"/>
                </a:solidFill>
              </a:rPr>
            </a:br>
            <a:endParaRPr sz="2192">
              <a:solidFill>
                <a:schemeClr val="lt1"/>
              </a:solidFill>
            </a:endParaRPr>
          </a:p>
          <a:p>
            <a:pPr indent="-434069" lvl="0" marL="589678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93"/>
              <a:buChar char="●"/>
            </a:pPr>
            <a:r>
              <a:rPr lang="en-US" sz="2192">
                <a:solidFill>
                  <a:schemeClr val="lt1"/>
                </a:solidFill>
              </a:rPr>
              <a:t>Metric: RMSE (seconds)</a:t>
            </a:r>
            <a:endParaRPr sz="2192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548"/>
              </a:spcBef>
              <a:spcAft>
                <a:spcPts val="1548"/>
              </a:spcAft>
              <a:buNone/>
            </a:pPr>
            <a:r>
              <a:t/>
            </a:r>
            <a:endParaRPr b="1" sz="2063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7" name="Shape 10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8" name="Google Shape;1038;g3c21762045e_4_197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39" name="Google Shape;1039;g3c21762045e_4_197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40" name="Google Shape;1040;g3c21762045e_4_197"/>
          <p:cNvSpPr txBox="1"/>
          <p:nvPr>
            <p:ph type="ctrTitle"/>
          </p:nvPr>
        </p:nvSpPr>
        <p:spPr>
          <a:xfrm>
            <a:off x="1523900" y="657075"/>
            <a:ext cx="10352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Startup Delay Prediction </a:t>
            </a:r>
            <a:endParaRPr/>
          </a:p>
        </p:txBody>
      </p:sp>
      <p:sp>
        <p:nvSpPr>
          <p:cNvPr id="1041" name="Google Shape;1041;g3c21762045e_4_197"/>
          <p:cNvSpPr txBox="1"/>
          <p:nvPr>
            <p:ph type="ctrTitle"/>
          </p:nvPr>
        </p:nvSpPr>
        <p:spPr>
          <a:xfrm>
            <a:off x="1523900" y="1273175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400"/>
              <a:t>Model Performance Comparison: Linear vs. Tree-Based</a:t>
            </a:r>
            <a:endParaRPr b="0" i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 b="0" i="1" sz="2400"/>
          </a:p>
        </p:txBody>
      </p:sp>
      <p:pic>
        <p:nvPicPr>
          <p:cNvPr id="1042" name="Google Shape;1042;g3c21762045e_4_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675" y="1915225"/>
            <a:ext cx="3442449" cy="35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g3c21762045e_4_1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38718" y="1915225"/>
            <a:ext cx="3670557" cy="355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g3c21762045e_4_19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67371" y="1898825"/>
            <a:ext cx="3537829" cy="35506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g3c21762045e_4_197"/>
          <p:cNvSpPr txBox="1"/>
          <p:nvPr/>
        </p:nvSpPr>
        <p:spPr>
          <a:xfrm>
            <a:off x="2022900" y="5729150"/>
            <a:ext cx="8817600" cy="8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dk1"/>
                </a:solidFill>
              </a:rPr>
              <a:t>Key Takeaway : </a:t>
            </a:r>
            <a:r>
              <a:rPr lang="en-US" sz="1800">
                <a:solidFill>
                  <a:schemeClr val="dk1"/>
                </a:solidFill>
              </a:rPr>
              <a:t>Tree-based models best capture startup delay, while linear models struggle with long-delay behavior.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0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Google Shape;1051;g3c21762045e_4_143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52" name="Google Shape;1052;g3c21762045e_4_143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53" name="Google Shape;1053;g3c21762045e_4_143"/>
          <p:cNvSpPr txBox="1"/>
          <p:nvPr>
            <p:ph type="ctrTitle"/>
          </p:nvPr>
        </p:nvSpPr>
        <p:spPr>
          <a:xfrm>
            <a:off x="1523900" y="403075"/>
            <a:ext cx="10352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Model Performance &amp; Feature Set Comparison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pic>
        <p:nvPicPr>
          <p:cNvPr id="1054" name="Google Shape;1054;g3c21762045e_4_1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9350" y="1663600"/>
            <a:ext cx="4878485" cy="4177513"/>
          </a:xfrm>
          <a:prstGeom prst="rect">
            <a:avLst/>
          </a:prstGeom>
          <a:noFill/>
          <a:ln>
            <a:noFill/>
          </a:ln>
        </p:spPr>
      </p:pic>
      <p:sp>
        <p:nvSpPr>
          <p:cNvPr id="1055" name="Google Shape;1055;g3c21762045e_4_143"/>
          <p:cNvSpPr txBox="1"/>
          <p:nvPr/>
        </p:nvSpPr>
        <p:spPr>
          <a:xfrm>
            <a:off x="1336050" y="5732450"/>
            <a:ext cx="48786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Random Forest wins</a:t>
            </a:r>
            <a:r>
              <a:rPr lang="en-US">
                <a:solidFill>
                  <a:schemeClr val="dk1"/>
                </a:solidFill>
              </a:rPr>
              <a:t>: 0.267s RMSE vs. 0.296s (linear) and 0.317s (log-linear). Non-linearity matters.</a:t>
            </a:r>
            <a:endParaRPr sz="1600">
              <a:solidFill>
                <a:schemeClr val="dk1"/>
              </a:solidFill>
            </a:endParaRPr>
          </a:p>
        </p:txBody>
      </p:sp>
      <p:sp>
        <p:nvSpPr>
          <p:cNvPr id="1056" name="Google Shape;1056;g3c21762045e_4_143"/>
          <p:cNvSpPr txBox="1"/>
          <p:nvPr/>
        </p:nvSpPr>
        <p:spPr>
          <a:xfrm>
            <a:off x="6475175" y="5732463"/>
            <a:ext cx="5471400" cy="12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-US">
                <a:solidFill>
                  <a:schemeClr val="dk1"/>
                </a:solidFill>
              </a:rPr>
              <a:t>Diminishing returns</a:t>
            </a:r>
            <a:r>
              <a:rPr lang="en-US">
                <a:solidFill>
                  <a:schemeClr val="dk1"/>
                </a:solidFill>
              </a:rPr>
              <a:t>: Full features only 18% better than minimal. Basic QoS surprisingly strong.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57" name="Google Shape;1057;g3c21762045e_4_1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2035" y="1701000"/>
            <a:ext cx="5924550" cy="3743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3c21762045e_4_15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g3c21762045e_4_15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65" name="Google Shape;1065;g3c21762045e_4_155"/>
          <p:cNvSpPr txBox="1"/>
          <p:nvPr>
            <p:ph type="ctrTitle"/>
          </p:nvPr>
        </p:nvSpPr>
        <p:spPr>
          <a:xfrm>
            <a:off x="1541225" y="229875"/>
            <a:ext cx="99282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Random Forest</a:t>
            </a:r>
            <a:r>
              <a:rPr lang="en-US"/>
              <a:t> Model Interpretability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066" name="Google Shape;1066;g3c21762045e_4_155"/>
          <p:cNvSpPr txBox="1"/>
          <p:nvPr>
            <p:ph type="ctrTitle"/>
          </p:nvPr>
        </p:nvSpPr>
        <p:spPr>
          <a:xfrm>
            <a:off x="1541225" y="712975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700"/>
              <a:t>Coefficients vs. SHAP</a:t>
            </a:r>
            <a:endParaRPr b="0" i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 b="0" i="1" sz="2700"/>
          </a:p>
        </p:txBody>
      </p:sp>
      <p:pic>
        <p:nvPicPr>
          <p:cNvPr id="1067" name="Google Shape;1067;g3c21762045e_4_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17600" y="873525"/>
            <a:ext cx="4735499" cy="5721576"/>
          </a:xfrm>
          <a:prstGeom prst="rect">
            <a:avLst/>
          </a:prstGeom>
          <a:noFill/>
          <a:ln>
            <a:noFill/>
          </a:ln>
        </p:spPr>
      </p:pic>
      <p:sp>
        <p:nvSpPr>
          <p:cNvPr id="1068" name="Google Shape;1068;g3c21762045e_4_155"/>
          <p:cNvSpPr txBox="1"/>
          <p:nvPr/>
        </p:nvSpPr>
        <p:spPr>
          <a:xfrm>
            <a:off x="584425" y="1728775"/>
            <a:ext cx="54351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Key Insights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Startup delay is driven by bandwidth regimes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Throughput tail behavior matter as much as averages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Latency and loss act as amplifiers under degraded conditions</a:t>
            </a:r>
            <a:endParaRPr sz="15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en-US" sz="1500">
                <a:solidFill>
                  <a:schemeClr val="dk1"/>
                </a:solidFill>
              </a:rPr>
              <a:t>Uplink effects are secondary but non-negligible</a:t>
            </a:r>
            <a:br>
              <a:rPr lang="en-US" sz="1100">
                <a:solidFill>
                  <a:schemeClr val="dk1"/>
                </a:solidFill>
              </a:rPr>
            </a:b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Key Takeaway</a:t>
            </a:r>
            <a:endParaRPr b="1" sz="15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chemeClr val="dk1"/>
                </a:solidFill>
              </a:rPr>
              <a:t>Startup delay emerges from non-linear interactions between bandwidth level, variability, and network degradation.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3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g3c21762045e_4_167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75" name="Google Shape;1075;g3c21762045e_4_167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76" name="Google Shape;1076;g3c21762045e_4_167"/>
          <p:cNvSpPr txBox="1"/>
          <p:nvPr>
            <p:ph type="ctrTitle"/>
          </p:nvPr>
        </p:nvSpPr>
        <p:spPr>
          <a:xfrm>
            <a:off x="1523900" y="403075"/>
            <a:ext cx="103521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Linear Model Interpretability</a:t>
            </a:r>
            <a:endParaRPr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/>
          </a:p>
        </p:txBody>
      </p:sp>
      <p:sp>
        <p:nvSpPr>
          <p:cNvPr id="1077" name="Google Shape;1077;g3c21762045e_4_167"/>
          <p:cNvSpPr txBox="1"/>
          <p:nvPr>
            <p:ph type="ctrTitle"/>
          </p:nvPr>
        </p:nvSpPr>
        <p:spPr>
          <a:xfrm>
            <a:off x="1523900" y="1062925"/>
            <a:ext cx="10352100" cy="699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0" i="1" lang="en-US" sz="2700"/>
              <a:t>Coefficients vs. SHAP</a:t>
            </a:r>
            <a:endParaRPr b="0" i="1" sz="2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 b="0" i="1" sz="2400"/>
          </a:p>
        </p:txBody>
      </p:sp>
      <p:pic>
        <p:nvPicPr>
          <p:cNvPr id="1078" name="Google Shape;1078;g3c21762045e_4_1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8589" y="1062925"/>
            <a:ext cx="4555185" cy="553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g3c21762045e_4_167"/>
          <p:cNvSpPr txBox="1"/>
          <p:nvPr/>
        </p:nvSpPr>
        <p:spPr>
          <a:xfrm>
            <a:off x="621775" y="1762825"/>
            <a:ext cx="5771100" cy="431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Key Insights</a:t>
            </a:r>
            <a:endParaRPr b="1"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Average downlink throughput is the dominant driver of startup delay.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Variability in throughput and delay matters, not just mean values.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Extreme values disproportionately influence predictions.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-US" sz="1500">
                <a:solidFill>
                  <a:schemeClr val="dk1"/>
                </a:solidFill>
              </a:rPr>
              <a:t>Effects are monotonic and additive, with no regime-dependent behavior.</a:t>
            </a:r>
            <a:endParaRPr sz="15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chemeClr val="dk1"/>
                </a:solidFill>
              </a:rPr>
              <a:t>Key Takeaway</a:t>
            </a:r>
            <a:endParaRPr b="1" sz="15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The linear model explains startup delay mainly through average bandwidth and variability, but is dominated by extreme values and lacks interaction awareness.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3c675f205fb_0_49"/>
          <p:cNvSpPr txBox="1"/>
          <p:nvPr/>
        </p:nvSpPr>
        <p:spPr>
          <a:xfrm>
            <a:off x="583251" y="2076350"/>
            <a:ext cx="6376500" cy="2041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t/>
            </a:r>
            <a:endParaRPr b="1" sz="6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1" lang="en-US" sz="6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QoE Score</a:t>
            </a:r>
            <a:endParaRPr b="1" sz="61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b="1" lang="en-US" sz="61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Prediction</a:t>
            </a:r>
            <a:endParaRPr b="1" sz="69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6" name="Google Shape;1086;g3c675f205fb_0_49"/>
          <p:cNvSpPr/>
          <p:nvPr/>
        </p:nvSpPr>
        <p:spPr>
          <a:xfrm>
            <a:off x="413150" y="335950"/>
            <a:ext cx="5085600" cy="1846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7" name="Google Shape;1087;g3c675f205fb_0_49"/>
          <p:cNvSpPr/>
          <p:nvPr/>
        </p:nvSpPr>
        <p:spPr>
          <a:xfrm>
            <a:off x="583250" y="5225100"/>
            <a:ext cx="1632900" cy="1632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rgbClr val="27547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3" name="Google Shape;1093;g3c675f205fb_0_56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94" name="Google Shape;1094;g3c675f205fb_0_56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95" name="Google Shape;1095;g3c675f205fb_0_56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Neural Network Architecture</a:t>
            </a:r>
            <a:endParaRPr/>
          </a:p>
        </p:txBody>
      </p:sp>
      <p:sp>
        <p:nvSpPr>
          <p:cNvPr id="1096" name="Google Shape;1096;g3c675f205fb_0_56"/>
          <p:cNvSpPr txBox="1"/>
          <p:nvPr/>
        </p:nvSpPr>
        <p:spPr>
          <a:xfrm>
            <a:off x="413375" y="2043375"/>
            <a:ext cx="53385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Scaled dataset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Neural Network with 3 hidden layer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Activation </a:t>
            </a:r>
            <a:r>
              <a:rPr lang="en-US" sz="1600">
                <a:solidFill>
                  <a:schemeClr val="dk1"/>
                </a:solidFill>
              </a:rPr>
              <a:t>function</a:t>
            </a:r>
            <a:r>
              <a:rPr lang="en-US" sz="1600">
                <a:solidFill>
                  <a:schemeClr val="dk1"/>
                </a:solidFill>
              </a:rPr>
              <a:t>: ReLU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Feature sets used: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F_inband with high correlated features removed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F_outband: all features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Adamm, learning rate = </a:t>
            </a:r>
            <a:r>
              <a:rPr lang="en-US" sz="1600">
                <a:solidFill>
                  <a:schemeClr val="dk1"/>
                </a:solidFill>
              </a:rPr>
              <a:t>0.001, batch_size= 32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MSE for loss function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Linear regression with the same dataset: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MSE: 0.5702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RMSE: 0.7551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MAE: 0.5175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097" name="Google Shape;1097;g3c675f205fb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1825" y="2204802"/>
            <a:ext cx="6135325" cy="3063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3c21762045e_0_0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04" name="Google Shape;704;g3c21762045e_0_0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05" name="Google Shape;705;g3c21762045e_0_0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The Dataset</a:t>
            </a:r>
            <a:endParaRPr/>
          </a:p>
        </p:txBody>
      </p:sp>
      <p:sp>
        <p:nvSpPr>
          <p:cNvPr id="706" name="Google Shape;706;g3c21762045e_0_0"/>
          <p:cNvSpPr txBox="1"/>
          <p:nvPr/>
        </p:nvSpPr>
        <p:spPr>
          <a:xfrm>
            <a:off x="617625" y="1723350"/>
            <a:ext cx="6694800" cy="41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lang="en-US" sz="1600">
                <a:solidFill>
                  <a:schemeClr val="dk1"/>
                </a:solidFill>
              </a:rPr>
              <a:t>Trace-based sampling: use real life network trace (RTR-NetzTest, MobiPerf) </a:t>
            </a:r>
            <a:endParaRPr i="1"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Testbed: Grid5000 and R2Lab platforms, controller on EC2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Data Collection Process: Client enforce QoS condition using </a:t>
            </a:r>
            <a:r>
              <a:rPr i="1" lang="en-US" sz="1600">
                <a:solidFill>
                  <a:schemeClr val="dk1"/>
                </a:solidFill>
              </a:rPr>
              <a:t>tc</a:t>
            </a:r>
            <a:r>
              <a:rPr lang="en-US" sz="1600">
                <a:solidFill>
                  <a:schemeClr val="dk1"/>
                </a:solidFill>
              </a:rPr>
              <a:t>, video is played on Chrome browse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Feature extraction: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Network Layer: Statistical features were gathered from encrypted packet traces: throughput, interarrival time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Application Layer: HTTP traces and the YouTube API were used to record "ground truth" QoE metrics: startup delay, stalls, resolution changes.</a:t>
            </a:r>
            <a:endParaRPr sz="1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Ground Truth Labeling (Subjective MOS): ITU-T P.1203 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707" name="Google Shape;707;g3c21762045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12475" y="1985950"/>
            <a:ext cx="417195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g3c21762045e_0_0"/>
          <p:cNvSpPr txBox="1"/>
          <p:nvPr/>
        </p:nvSpPr>
        <p:spPr>
          <a:xfrm>
            <a:off x="5699475" y="6174575"/>
            <a:ext cx="6444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 u="sng">
                <a:solidFill>
                  <a:schemeClr val="hlink"/>
                </a:solidFill>
                <a:hlinkClick r:id="rId4"/>
              </a:rPr>
              <a:t>From Network Traffic Measurements to QoE for Internet Video | IEEE Conference Publication | IEEE Xplore</a:t>
            </a:r>
            <a:endParaRPr sz="26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09" name="Google Shape;709;g3c21762045e_0_0"/>
          <p:cNvSpPr txBox="1"/>
          <p:nvPr/>
        </p:nvSpPr>
        <p:spPr>
          <a:xfrm>
            <a:off x="7823000" y="4872025"/>
            <a:ext cx="31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>
                <a:solidFill>
                  <a:schemeClr val="dk1"/>
                </a:solidFill>
              </a:rPr>
              <a:t>The experimentation framework</a:t>
            </a:r>
            <a:endParaRPr i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g3c675f205fb_0_66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4" name="Google Shape;1104;g3c675f205fb_0_66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05" name="Google Shape;1105;g3c675f205fb_0_66"/>
          <p:cNvSpPr txBox="1"/>
          <p:nvPr>
            <p:ph type="ctrTitle"/>
          </p:nvPr>
        </p:nvSpPr>
        <p:spPr>
          <a:xfrm>
            <a:off x="1541159" y="59505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Model Performance</a:t>
            </a:r>
            <a:endParaRPr/>
          </a:p>
        </p:txBody>
      </p:sp>
      <p:pic>
        <p:nvPicPr>
          <p:cNvPr id="1106" name="Google Shape;1106;g3c675f205fb_0_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5100" y="3446752"/>
            <a:ext cx="7411999" cy="3148351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g3c675f205fb_0_66"/>
          <p:cNvSpPr txBox="1"/>
          <p:nvPr/>
        </p:nvSpPr>
        <p:spPr>
          <a:xfrm>
            <a:off x="88625" y="2488975"/>
            <a:ext cx="47013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Test Set Evaluation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Test MSE:  0.2732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Test MAE:  0.4075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Test RMSE: 0.5227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K-fold (5 fold):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Average MSE:  0.2625  (+/- 0.0048)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Average MAE:  0.3970  (+/- 0.0044)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Average RMSE: 0.5124 (+/- 0.0047)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08" name="Google Shape;1108;g3c675f205fb_0_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59600" y="57900"/>
            <a:ext cx="4113775" cy="325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c6bdc4ae12_0_16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15" name="Google Shape;1115;g3c6bdc4ae12_0_16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16" name="Google Shape;1116;g3c6bdc4ae12_0_16"/>
          <p:cNvSpPr txBox="1"/>
          <p:nvPr>
            <p:ph type="ctrTitle"/>
          </p:nvPr>
        </p:nvSpPr>
        <p:spPr>
          <a:xfrm>
            <a:off x="1581160" y="497627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Model Performance</a:t>
            </a:r>
            <a:endParaRPr/>
          </a:p>
        </p:txBody>
      </p:sp>
      <p:sp>
        <p:nvSpPr>
          <p:cNvPr id="1117" name="Google Shape;1117;g3c6bdc4ae12_0_16"/>
          <p:cNvSpPr txBox="1"/>
          <p:nvPr/>
        </p:nvSpPr>
        <p:spPr>
          <a:xfrm>
            <a:off x="1546950" y="1074888"/>
            <a:ext cx="90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 model tends to underestimate actual low MOS and overestimate actual real MOS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18" name="Google Shape;1118;g3c6bdc4ae12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58" y="1901350"/>
            <a:ext cx="5926950" cy="3774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9" name="Google Shape;1119;g3c6bdc4ae12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37634" y="1867812"/>
            <a:ext cx="5926950" cy="3841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4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g3c6bdc4ae12_0_38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6" name="Google Shape;1126;g3c6bdc4ae12_0_38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27" name="Google Shape;1127;g3c6bdc4ae12_0_38"/>
          <p:cNvSpPr txBox="1"/>
          <p:nvPr>
            <p:ph type="ctrTitle"/>
          </p:nvPr>
        </p:nvSpPr>
        <p:spPr>
          <a:xfrm>
            <a:off x="1581160" y="497627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MOS Classification: Neural Network</a:t>
            </a:r>
            <a:endParaRPr/>
          </a:p>
        </p:txBody>
      </p:sp>
      <p:sp>
        <p:nvSpPr>
          <p:cNvPr id="1128" name="Google Shape;1128;g3c6bdc4ae12_0_38"/>
          <p:cNvSpPr txBox="1"/>
          <p:nvPr/>
        </p:nvSpPr>
        <p:spPr>
          <a:xfrm>
            <a:off x="1546950" y="1074888"/>
            <a:ext cx="90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The model still confuses between Fair and Good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29" name="Google Shape;1129;g3c6bdc4ae12_0_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00" y="1758350"/>
            <a:ext cx="5755154" cy="47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0" name="Google Shape;1130;g3c6bdc4ae12_0_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94888" y="1114724"/>
            <a:ext cx="4625177" cy="12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1" name="Google Shape;1131;g3c6bdc4ae12_0_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58779" y="2536725"/>
            <a:ext cx="4897386" cy="40059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6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Google Shape;1137;g3c6bdc4ae12_0_6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8" name="Google Shape;1138;g3c6bdc4ae12_0_6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39" name="Google Shape;1139;g3c6bdc4ae12_0_65"/>
          <p:cNvSpPr txBox="1"/>
          <p:nvPr>
            <p:ph type="ctrTitle"/>
          </p:nvPr>
        </p:nvSpPr>
        <p:spPr>
          <a:xfrm>
            <a:off x="1581160" y="497627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MOS Classification: XGBoost</a:t>
            </a:r>
            <a:endParaRPr/>
          </a:p>
        </p:txBody>
      </p:sp>
      <p:sp>
        <p:nvSpPr>
          <p:cNvPr id="1140" name="Google Shape;1140;g3c6bdc4ae12_0_65"/>
          <p:cNvSpPr txBox="1"/>
          <p:nvPr/>
        </p:nvSpPr>
        <p:spPr>
          <a:xfrm>
            <a:off x="1546950" y="1074888"/>
            <a:ext cx="90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Slightly better than Neural Network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41" name="Google Shape;1141;g3c6bdc4ae12_0_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125" y="1658400"/>
            <a:ext cx="5755154" cy="478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2" name="Google Shape;1142;g3c6bdc4ae12_0_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31817" y="2636658"/>
            <a:ext cx="4751356" cy="3886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3" name="Google Shape;1143;g3c6bdc4ae12_0_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30975" y="1130635"/>
            <a:ext cx="5153025" cy="1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8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14"/>
          <p:cNvSpPr txBox="1"/>
          <p:nvPr>
            <p:ph type="ctrTitle"/>
          </p:nvPr>
        </p:nvSpPr>
        <p:spPr>
          <a:xfrm>
            <a:off x="816428" y="3183903"/>
            <a:ext cx="6879772" cy="102659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entury Gothic"/>
              <a:buNone/>
            </a:pPr>
            <a:r>
              <a:rPr lang="en-US" sz="6000"/>
              <a:t>THANK YOU !</a:t>
            </a:r>
            <a:endParaRPr sz="6000"/>
          </a:p>
        </p:txBody>
      </p:sp>
      <p:sp>
        <p:nvSpPr>
          <p:cNvPr id="1150" name="Google Shape;1150;p14"/>
          <p:cNvSpPr/>
          <p:nvPr/>
        </p:nvSpPr>
        <p:spPr>
          <a:xfrm>
            <a:off x="11277600" y="6115050"/>
            <a:ext cx="419099" cy="4953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  <a:moveTo>
                  <a:pt x="105000" y="40962"/>
                </a:moveTo>
                <a:lnTo>
                  <a:pt x="82500" y="21923"/>
                </a:lnTo>
                <a:lnTo>
                  <a:pt x="60000" y="40962"/>
                </a:lnTo>
                <a:lnTo>
                  <a:pt x="71250" y="40962"/>
                </a:lnTo>
                <a:lnTo>
                  <a:pt x="71250" y="69519"/>
                </a:lnTo>
                <a:cubicBezTo>
                  <a:pt x="71250" y="74777"/>
                  <a:pt x="66213" y="79038"/>
                  <a:pt x="60000" y="79038"/>
                </a:cubicBezTo>
                <a:lnTo>
                  <a:pt x="48750" y="79038"/>
                </a:lnTo>
                <a:cubicBezTo>
                  <a:pt x="42537" y="79038"/>
                  <a:pt x="37500" y="74777"/>
                  <a:pt x="37500" y="69519"/>
                </a:cubicBezTo>
                <a:lnTo>
                  <a:pt x="37500" y="40962"/>
                </a:lnTo>
                <a:lnTo>
                  <a:pt x="15000" y="40962"/>
                </a:lnTo>
                <a:lnTo>
                  <a:pt x="15000" y="69519"/>
                </a:lnTo>
                <a:cubicBezTo>
                  <a:pt x="15000" y="85291"/>
                  <a:pt x="30110" y="98077"/>
                  <a:pt x="48750" y="98077"/>
                </a:cubicBezTo>
                <a:lnTo>
                  <a:pt x="60000" y="98077"/>
                </a:lnTo>
                <a:cubicBezTo>
                  <a:pt x="78640" y="98077"/>
                  <a:pt x="93750" y="85291"/>
                  <a:pt x="93750" y="69519"/>
                </a:cubicBezTo>
                <a:lnTo>
                  <a:pt x="93750" y="40962"/>
                </a:lnTo>
                <a:close/>
              </a:path>
              <a:path extrusionOk="0" fill="darken" h="120000" w="120000">
                <a:moveTo>
                  <a:pt x="105000" y="40962"/>
                </a:moveTo>
                <a:lnTo>
                  <a:pt x="82500" y="21923"/>
                </a:lnTo>
                <a:lnTo>
                  <a:pt x="60000" y="40962"/>
                </a:lnTo>
                <a:lnTo>
                  <a:pt x="71250" y="40962"/>
                </a:lnTo>
                <a:lnTo>
                  <a:pt x="71250" y="69519"/>
                </a:lnTo>
                <a:cubicBezTo>
                  <a:pt x="71250" y="74777"/>
                  <a:pt x="66213" y="79038"/>
                  <a:pt x="60000" y="79038"/>
                </a:cubicBezTo>
                <a:lnTo>
                  <a:pt x="48750" y="79038"/>
                </a:lnTo>
                <a:cubicBezTo>
                  <a:pt x="42537" y="79038"/>
                  <a:pt x="37500" y="74777"/>
                  <a:pt x="37500" y="69519"/>
                </a:cubicBezTo>
                <a:lnTo>
                  <a:pt x="37500" y="40962"/>
                </a:lnTo>
                <a:lnTo>
                  <a:pt x="15000" y="40962"/>
                </a:lnTo>
                <a:lnTo>
                  <a:pt x="15000" y="69519"/>
                </a:lnTo>
                <a:cubicBezTo>
                  <a:pt x="15000" y="85291"/>
                  <a:pt x="30110" y="98077"/>
                  <a:pt x="48750" y="98077"/>
                </a:cubicBezTo>
                <a:lnTo>
                  <a:pt x="60000" y="98077"/>
                </a:lnTo>
                <a:cubicBezTo>
                  <a:pt x="78640" y="98077"/>
                  <a:pt x="93750" y="85291"/>
                  <a:pt x="93750" y="69519"/>
                </a:cubicBezTo>
                <a:lnTo>
                  <a:pt x="93750" y="40962"/>
                </a:lnTo>
                <a:close/>
              </a:path>
              <a:path extrusionOk="0" fill="none" h="120000" w="120000">
                <a:moveTo>
                  <a:pt x="105000" y="40962"/>
                </a:moveTo>
                <a:lnTo>
                  <a:pt x="93750" y="40962"/>
                </a:lnTo>
                <a:lnTo>
                  <a:pt x="93750" y="69519"/>
                </a:lnTo>
                <a:cubicBezTo>
                  <a:pt x="93750" y="85291"/>
                  <a:pt x="78640" y="98077"/>
                  <a:pt x="60000" y="98077"/>
                </a:cubicBezTo>
                <a:lnTo>
                  <a:pt x="48750" y="98077"/>
                </a:lnTo>
                <a:cubicBezTo>
                  <a:pt x="30110" y="98077"/>
                  <a:pt x="15000" y="85291"/>
                  <a:pt x="15000" y="69519"/>
                </a:cubicBezTo>
                <a:lnTo>
                  <a:pt x="15000" y="40962"/>
                </a:lnTo>
                <a:lnTo>
                  <a:pt x="37500" y="40962"/>
                </a:lnTo>
                <a:lnTo>
                  <a:pt x="37500" y="69519"/>
                </a:lnTo>
                <a:cubicBezTo>
                  <a:pt x="37500" y="74777"/>
                  <a:pt x="42537" y="79038"/>
                  <a:pt x="48750" y="79038"/>
                </a:cubicBezTo>
                <a:lnTo>
                  <a:pt x="60000" y="79038"/>
                </a:lnTo>
                <a:cubicBezTo>
                  <a:pt x="66213" y="79038"/>
                  <a:pt x="71250" y="74777"/>
                  <a:pt x="71250" y="69519"/>
                </a:cubicBezTo>
                <a:lnTo>
                  <a:pt x="71250" y="40962"/>
                </a:lnTo>
                <a:lnTo>
                  <a:pt x="60000" y="40962"/>
                </a:lnTo>
                <a:lnTo>
                  <a:pt x="82500" y="21923"/>
                </a:lnTo>
                <a:close/>
              </a:path>
              <a:path extrusionOk="0" fill="none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c6291651fe_0_0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7" name="Google Shape;1157;g3c6291651fe_0_0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58" name="Google Shape;1158;g3c6291651fe_0_0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ITU-T P.1203</a:t>
            </a:r>
            <a:endParaRPr/>
          </a:p>
        </p:txBody>
      </p:sp>
      <p:sp>
        <p:nvSpPr>
          <p:cNvPr id="1159" name="Google Shape;1159;g3c6291651fe_0_0"/>
          <p:cNvSpPr txBox="1"/>
          <p:nvPr/>
        </p:nvSpPr>
        <p:spPr>
          <a:xfrm>
            <a:off x="606450" y="1846425"/>
            <a:ext cx="47238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Standardized algorithmic model used to measure QoE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P.1203.1 for Video and P.1203.2 for Audio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P.1203.3: combine the scores and other factor (stalls, quality switch) for overall MOS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Video stream data is </a:t>
            </a:r>
            <a:r>
              <a:rPr lang="en-US" sz="1600">
                <a:solidFill>
                  <a:schemeClr val="dk1"/>
                </a:solidFill>
              </a:rPr>
              <a:t>ran through the algorithm. 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Reads metadatas, frame header, bitstream, etc.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60" name="Google Shape;1160;g3c6291651f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0250" y="120524"/>
            <a:ext cx="6709275" cy="440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1" name="Google Shape;1161;g3c6291651fe_0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4590" y="4589299"/>
            <a:ext cx="4520584" cy="215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6" name="Shape 1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" name="Google Shape;1167;g393b1958ef7_0_0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68" name="Google Shape;1168;g393b1958ef7_0_0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69" name="Google Shape;1169;g393b1958ef7_0_0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pic>
        <p:nvPicPr>
          <p:cNvPr id="1170" name="Google Shape;1170;g393b1958ef7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1849" y="1176775"/>
            <a:ext cx="9098425" cy="502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5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Google Shape;1176;g3c6bdc4ae12_0_5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7" name="Google Shape;1177;g3c6bdc4ae12_0_5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178" name="Google Shape;1178;g3c6bdc4ae12_0_55"/>
          <p:cNvSpPr txBox="1"/>
          <p:nvPr>
            <p:ph type="ctrTitle"/>
          </p:nvPr>
        </p:nvSpPr>
        <p:spPr>
          <a:xfrm>
            <a:off x="1581160" y="497627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Model Performance</a:t>
            </a:r>
            <a:endParaRPr/>
          </a:p>
        </p:txBody>
      </p:sp>
      <p:sp>
        <p:nvSpPr>
          <p:cNvPr id="1179" name="Google Shape;1179;g3c6bdc4ae12_0_55"/>
          <p:cNvSpPr txBox="1"/>
          <p:nvPr/>
        </p:nvSpPr>
        <p:spPr>
          <a:xfrm>
            <a:off x="1546950" y="1074888"/>
            <a:ext cx="9028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With MAE as loss function, the problem still </a:t>
            </a:r>
            <a:r>
              <a:rPr lang="en-US" sz="1600">
                <a:solidFill>
                  <a:schemeClr val="dk1"/>
                </a:solidFill>
              </a:rPr>
              <a:t>occurs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1180" name="Google Shape;1180;g3c6bdc4ae12_0_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27612" y="2506887"/>
            <a:ext cx="5471424" cy="3546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1" name="Google Shape;1181;g3c6bdc4ae12_0_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3063" y="2539863"/>
            <a:ext cx="5471425" cy="3480076"/>
          </a:xfrm>
          <a:prstGeom prst="rect">
            <a:avLst/>
          </a:prstGeom>
          <a:noFill/>
          <a:ln>
            <a:noFill/>
          </a:ln>
        </p:spPr>
      </p:pic>
      <p:sp>
        <p:nvSpPr>
          <p:cNvPr id="1182" name="Google Shape;1182;g3c6bdc4ae12_0_55"/>
          <p:cNvSpPr txBox="1"/>
          <p:nvPr/>
        </p:nvSpPr>
        <p:spPr>
          <a:xfrm>
            <a:off x="323075" y="1675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MSE:  0.4168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MAE:  0.4168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US"/>
              <a:t>Test RMSE: 0.5875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3c21762045e_0_1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6" name="Google Shape;716;g3c21762045e_0_1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17" name="Google Shape;717;g3c21762045e_0_15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The Dataset</a:t>
            </a:r>
            <a:endParaRPr/>
          </a:p>
        </p:txBody>
      </p:sp>
      <p:sp>
        <p:nvSpPr>
          <p:cNvPr id="718" name="Google Shape;718;g3c21762045e_0_15"/>
          <p:cNvSpPr txBox="1"/>
          <p:nvPr/>
        </p:nvSpPr>
        <p:spPr>
          <a:xfrm>
            <a:off x="640025" y="1608150"/>
            <a:ext cx="9196800" cy="369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Char char="●"/>
            </a:pPr>
            <a:r>
              <a:rPr b="1" lang="en-US" sz="1600">
                <a:solidFill>
                  <a:schemeClr val="dk1"/>
                </a:solidFill>
              </a:rPr>
              <a:t>F_inband: </a:t>
            </a:r>
            <a:r>
              <a:rPr lang="en-US" sz="1600">
                <a:solidFill>
                  <a:schemeClr val="dk1"/>
                </a:solidFill>
              </a:rPr>
              <a:t>48 features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Encrypted packet traces,</a:t>
            </a:r>
            <a:r>
              <a:rPr lang="en-US" sz="1600">
                <a:solidFill>
                  <a:schemeClr val="dk1"/>
                </a:solidFill>
              </a:rPr>
              <a:t> include the </a:t>
            </a:r>
            <a:r>
              <a:rPr lang="en-US" sz="1600">
                <a:solidFill>
                  <a:schemeClr val="dk1"/>
                </a:solidFill>
              </a:rPr>
              <a:t>statistical metrics of the downlink throughput (</a:t>
            </a:r>
            <a:r>
              <a:rPr lang="en-US" sz="1600">
                <a:solidFill>
                  <a:schemeClr val="dk1"/>
                </a:solidFill>
              </a:rPr>
              <a:t>bps</a:t>
            </a:r>
            <a:r>
              <a:rPr lang="en-US" sz="1600">
                <a:solidFill>
                  <a:schemeClr val="dk1"/>
                </a:solidFill>
              </a:rPr>
              <a:t>), the uplink and downlink interarrival times (</a:t>
            </a:r>
            <a:r>
              <a:rPr lang="en-US" sz="1600">
                <a:solidFill>
                  <a:schemeClr val="dk1"/>
                </a:solidFill>
              </a:rPr>
              <a:t>s</a:t>
            </a:r>
            <a:r>
              <a:rPr lang="en-US" sz="1600">
                <a:solidFill>
                  <a:schemeClr val="dk1"/>
                </a:solidFill>
              </a:rPr>
              <a:t>) and the downlink packet sizes (bytes).</a:t>
            </a:r>
            <a:endParaRPr sz="1600">
              <a:solidFill>
                <a:schemeClr val="dk1"/>
              </a:solidFill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F_chunks: </a:t>
            </a:r>
            <a:r>
              <a:rPr lang="en-US" sz="1600">
                <a:solidFill>
                  <a:schemeClr val="dk1"/>
                </a:solidFill>
              </a:rPr>
              <a:t>7 </a:t>
            </a:r>
            <a:r>
              <a:rPr lang="en-US" sz="1600">
                <a:solidFill>
                  <a:schemeClr val="dk1"/>
                </a:solidFill>
              </a:rPr>
              <a:t>features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Chunk information from encrypted traffic. Composed of the </a:t>
            </a:r>
            <a:r>
              <a:rPr lang="en-US" sz="1600">
                <a:solidFill>
                  <a:schemeClr val="dk1"/>
                </a:solidFill>
              </a:rPr>
              <a:t>the statistical metrics</a:t>
            </a:r>
            <a:r>
              <a:rPr lang="en-US" sz="1600">
                <a:solidFill>
                  <a:schemeClr val="dk1"/>
                </a:solidFill>
              </a:rPr>
              <a:t> of the chunk sizes array</a:t>
            </a:r>
            <a:endParaRPr sz="1600">
              <a:solidFill>
                <a:schemeClr val="dk1"/>
              </a:solidFill>
            </a:endParaRPr>
          </a:p>
          <a:p>
            <a:pPr indent="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F_outband: </a:t>
            </a:r>
            <a:r>
              <a:rPr lang="en-US" sz="1600">
                <a:solidFill>
                  <a:schemeClr val="dk1"/>
                </a:solidFill>
              </a:rPr>
              <a:t>5 </a:t>
            </a:r>
            <a:r>
              <a:rPr lang="en-US" sz="1600">
                <a:solidFill>
                  <a:schemeClr val="dk1"/>
                </a:solidFill>
              </a:rPr>
              <a:t>features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-US" sz="1600">
                <a:solidFill>
                  <a:schemeClr val="dk1"/>
                </a:solidFill>
              </a:rPr>
              <a:t>The feature that are configured on </a:t>
            </a:r>
            <a:r>
              <a:rPr i="1" lang="en-US" sz="1600">
                <a:solidFill>
                  <a:schemeClr val="dk1"/>
                </a:solidFill>
              </a:rPr>
              <a:t>tc</a:t>
            </a:r>
            <a:endParaRPr i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Target: </a:t>
            </a:r>
            <a:r>
              <a:rPr lang="en-US" sz="1600">
                <a:solidFill>
                  <a:schemeClr val="dk1"/>
                </a:solidFill>
              </a:rPr>
              <a:t>ITU_QoE, join time, average resolution, stalling, startup delay, quality switch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Other feature: </a:t>
            </a:r>
            <a:r>
              <a:rPr lang="en-US" sz="1600">
                <a:solidFill>
                  <a:schemeClr val="dk1"/>
                </a:solidFill>
              </a:rPr>
              <a:t>Video category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3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4" name="Google Shape;724;g3c21762045e_0_104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25" name="Google Shape;725;g3c21762045e_0_104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6" name="Google Shape;726;g3c21762045e_0_104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pic>
        <p:nvPicPr>
          <p:cNvPr id="727" name="Google Shape;727;g3c21762045e_0_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50" y="1756326"/>
            <a:ext cx="5042674" cy="386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g3c21762045e_0_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6111" y="1677899"/>
            <a:ext cx="7443424" cy="394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3c21762045e_0_12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5" name="Google Shape;735;g3c21762045e_0_12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36" name="Google Shape;736;g3c21762045e_0_125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sp>
        <p:nvSpPr>
          <p:cNvPr id="737" name="Google Shape;737;g3c21762045e_0_125"/>
          <p:cNvSpPr txBox="1"/>
          <p:nvPr/>
        </p:nvSpPr>
        <p:spPr>
          <a:xfrm>
            <a:off x="1400750" y="1154900"/>
            <a:ext cx="451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Lots of feature have high </a:t>
            </a:r>
            <a:r>
              <a:rPr lang="en-US" sz="1600">
                <a:solidFill>
                  <a:schemeClr val="dk1"/>
                </a:solidFill>
              </a:rPr>
              <a:t>collinear</a:t>
            </a:r>
            <a:r>
              <a:rPr lang="en-US" sz="1600">
                <a:solidFill>
                  <a:schemeClr val="dk1"/>
                </a:solidFill>
              </a:rPr>
              <a:t> in </a:t>
            </a:r>
            <a:r>
              <a:rPr b="1" lang="en-US" sz="1600">
                <a:solidFill>
                  <a:schemeClr val="dk1"/>
                </a:solidFill>
              </a:rPr>
              <a:t>F_inband</a:t>
            </a:r>
            <a:endParaRPr b="1" sz="1600">
              <a:solidFill>
                <a:schemeClr val="dk1"/>
              </a:solidFill>
            </a:endParaRPr>
          </a:p>
        </p:txBody>
      </p:sp>
      <p:pic>
        <p:nvPicPr>
          <p:cNvPr id="738" name="Google Shape;738;g3c21762045e_0_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25743" y="726724"/>
            <a:ext cx="6166256" cy="5536952"/>
          </a:xfrm>
          <a:prstGeom prst="rect">
            <a:avLst/>
          </a:prstGeom>
          <a:noFill/>
          <a:ln>
            <a:noFill/>
          </a:ln>
        </p:spPr>
      </p:pic>
      <p:sp>
        <p:nvSpPr>
          <p:cNvPr id="739" name="Google Shape;739;g3c21762045e_0_125"/>
          <p:cNvSpPr txBox="1"/>
          <p:nvPr/>
        </p:nvSpPr>
        <p:spPr>
          <a:xfrm>
            <a:off x="333650" y="2394100"/>
            <a:ext cx="5578500" cy="26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*_UL_t </a:t>
            </a:r>
            <a:r>
              <a:rPr lang="en-US" sz="1600">
                <a:solidFill>
                  <a:schemeClr val="dk1"/>
                </a:solidFill>
              </a:rPr>
              <a:t>and </a:t>
            </a:r>
            <a:r>
              <a:rPr b="1" lang="en-US" sz="1600">
                <a:solidFill>
                  <a:schemeClr val="dk1"/>
                </a:solidFill>
              </a:rPr>
              <a:t>*_DL_t </a:t>
            </a:r>
            <a:r>
              <a:rPr lang="en-US" sz="1600">
                <a:solidFill>
                  <a:schemeClr val="dk1"/>
                </a:solidFill>
              </a:rPr>
              <a:t>(</a:t>
            </a:r>
            <a:r>
              <a:rPr lang="en-US" sz="1600">
                <a:solidFill>
                  <a:schemeClr val="dk1"/>
                </a:solidFill>
              </a:rPr>
              <a:t>round trip</a:t>
            </a:r>
            <a:r>
              <a:rPr lang="en-US" sz="1600">
                <a:solidFill>
                  <a:schemeClr val="dk1"/>
                </a:solidFill>
              </a:rPr>
              <a:t> time) </a:t>
            </a:r>
            <a:r>
              <a:rPr lang="en-US" sz="1600">
                <a:solidFill>
                  <a:schemeClr val="dk1"/>
                </a:solidFill>
              </a:rPr>
              <a:t>features are heavily correlated</a:t>
            </a:r>
            <a:endParaRPr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b="1" lang="en-US" sz="1600">
                <a:solidFill>
                  <a:schemeClr val="dk1"/>
                </a:solidFill>
              </a:rPr>
              <a:t>*_DL_TP </a:t>
            </a:r>
            <a:r>
              <a:rPr lang="en-US" sz="1600">
                <a:solidFill>
                  <a:schemeClr val="dk1"/>
                </a:solidFill>
              </a:rPr>
              <a:t>(throughput)</a:t>
            </a:r>
            <a:r>
              <a:rPr b="1" lang="en-US" sz="1600">
                <a:solidFill>
                  <a:schemeClr val="dk1"/>
                </a:solidFill>
              </a:rPr>
              <a:t> </a:t>
            </a:r>
            <a:r>
              <a:rPr lang="en-US" sz="1600">
                <a:solidFill>
                  <a:schemeClr val="dk1"/>
                </a:solidFill>
              </a:rPr>
              <a:t>and </a:t>
            </a:r>
            <a:r>
              <a:rPr b="1" lang="en-US" sz="1600">
                <a:solidFill>
                  <a:schemeClr val="dk1"/>
                </a:solidFill>
              </a:rPr>
              <a:t>*_DL_pkt </a:t>
            </a:r>
            <a:r>
              <a:rPr lang="en-US" sz="1600">
                <a:solidFill>
                  <a:schemeClr val="dk1"/>
                </a:solidFill>
              </a:rPr>
              <a:t>(packet size) negative correlated to </a:t>
            </a:r>
            <a:r>
              <a:rPr b="1" lang="en-US" sz="1600">
                <a:solidFill>
                  <a:schemeClr val="dk1"/>
                </a:solidFill>
              </a:rPr>
              <a:t>*_UL_t </a:t>
            </a:r>
            <a:r>
              <a:rPr lang="en-US" sz="1600">
                <a:solidFill>
                  <a:schemeClr val="dk1"/>
                </a:solidFill>
              </a:rPr>
              <a:t>and </a:t>
            </a:r>
            <a:r>
              <a:rPr b="1" lang="en-US" sz="1600">
                <a:solidFill>
                  <a:schemeClr val="dk1"/>
                </a:solidFill>
              </a:rPr>
              <a:t>*_DL_t</a:t>
            </a:r>
            <a:endParaRPr b="1" sz="1600">
              <a:solidFill>
                <a:schemeClr val="dk1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Form</a:t>
            </a:r>
            <a:r>
              <a:rPr b="1" lang="en-US" sz="1600">
                <a:solidFill>
                  <a:schemeClr val="dk1"/>
                </a:solidFill>
              </a:rPr>
              <a:t> p30_DL_TP </a:t>
            </a:r>
            <a:r>
              <a:rPr lang="en-US" sz="1600">
                <a:solidFill>
                  <a:schemeClr val="dk1"/>
                </a:solidFill>
              </a:rPr>
              <a:t>and up, these feature are effectively clones of each other =&gt; Redundancy?</a:t>
            </a:r>
            <a:endParaRPr sz="1600">
              <a:solidFill>
                <a:schemeClr val="dk1"/>
              </a:solidFill>
            </a:endParaRPr>
          </a:p>
          <a:p>
            <a:pPr indent="-330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-US" sz="1600">
                <a:solidFill>
                  <a:schemeClr val="dk1"/>
                </a:solidFill>
              </a:rPr>
              <a:t>The same applies for </a:t>
            </a:r>
            <a:r>
              <a:rPr b="1" lang="en-US" sz="1600">
                <a:solidFill>
                  <a:schemeClr val="dk1"/>
                </a:solidFill>
              </a:rPr>
              <a:t>p60_DL_pkt </a:t>
            </a:r>
            <a:r>
              <a:rPr lang="en-US" sz="1600">
                <a:solidFill>
                  <a:schemeClr val="dk1"/>
                </a:solidFill>
              </a:rPr>
              <a:t>and up, for </a:t>
            </a:r>
            <a:r>
              <a:rPr b="1" lang="en-US" sz="1600">
                <a:solidFill>
                  <a:schemeClr val="dk1"/>
                </a:solidFill>
              </a:rPr>
              <a:t>std_UL_t </a:t>
            </a:r>
            <a:r>
              <a:rPr lang="en-US" sz="1600">
                <a:solidFill>
                  <a:schemeClr val="dk1"/>
                </a:solidFill>
              </a:rPr>
              <a:t>and </a:t>
            </a:r>
            <a:r>
              <a:rPr b="1" lang="en-US" sz="1600">
                <a:solidFill>
                  <a:schemeClr val="dk1"/>
                </a:solidFill>
              </a:rPr>
              <a:t>max_UL_t</a:t>
            </a:r>
            <a:endParaRPr b="1"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3c21762045e_0_135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46" name="Google Shape;746;g3c21762045e_0_135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47" name="Google Shape;747;g3c21762045e_0_135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pic>
        <p:nvPicPr>
          <p:cNvPr id="748" name="Google Shape;748;g3c21762045e_0_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2006" y="155050"/>
            <a:ext cx="6051722" cy="6440048"/>
          </a:xfrm>
          <a:prstGeom prst="rect">
            <a:avLst/>
          </a:prstGeom>
          <a:noFill/>
          <a:ln>
            <a:noFill/>
          </a:ln>
        </p:spPr>
      </p:pic>
      <p:sp>
        <p:nvSpPr>
          <p:cNvPr id="749" name="Google Shape;749;g3c21762045e_0_135"/>
          <p:cNvSpPr txBox="1"/>
          <p:nvPr/>
        </p:nvSpPr>
        <p:spPr>
          <a:xfrm>
            <a:off x="505750" y="2967300"/>
            <a:ext cx="4683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dk1"/>
                </a:solidFill>
              </a:rPr>
              <a:t>In </a:t>
            </a:r>
            <a:r>
              <a:rPr b="1" lang="en-US" sz="1600">
                <a:solidFill>
                  <a:schemeClr val="dk1"/>
                </a:solidFill>
              </a:rPr>
              <a:t>F_inband</a:t>
            </a:r>
            <a:r>
              <a:rPr lang="en-US" sz="1600">
                <a:solidFill>
                  <a:schemeClr val="dk1"/>
                </a:solidFill>
              </a:rPr>
              <a:t>, </a:t>
            </a:r>
            <a:r>
              <a:rPr lang="en-US" sz="1600">
                <a:solidFill>
                  <a:schemeClr val="dk1"/>
                </a:solidFill>
              </a:rPr>
              <a:t>round trip</a:t>
            </a:r>
            <a:r>
              <a:rPr lang="en-US" sz="1600">
                <a:solidFill>
                  <a:schemeClr val="dk1"/>
                </a:solidFill>
              </a:rPr>
              <a:t> time of </a:t>
            </a:r>
            <a:r>
              <a:rPr lang="en-US" sz="1600">
                <a:solidFill>
                  <a:schemeClr val="dk1"/>
                </a:solidFill>
              </a:rPr>
              <a:t>both upload and download affect the join time while packet size, download throughput affect the QoE and average resolution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g3c21762045e_0_114"/>
          <p:cNvSpPr txBox="1"/>
          <p:nvPr>
            <p:ph idx="11" type="ftr"/>
          </p:nvPr>
        </p:nvSpPr>
        <p:spPr>
          <a:xfrm>
            <a:off x="2582277" y="6595088"/>
            <a:ext cx="70275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6" name="Google Shape;756;g3c21762045e_0_114"/>
          <p:cNvSpPr txBox="1"/>
          <p:nvPr>
            <p:ph idx="12" type="sldNum"/>
          </p:nvPr>
        </p:nvSpPr>
        <p:spPr>
          <a:xfrm>
            <a:off x="10662596" y="6595088"/>
            <a:ext cx="942600" cy="26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57" name="Google Shape;757;g3c21762045e_0_114"/>
          <p:cNvSpPr txBox="1"/>
          <p:nvPr>
            <p:ph type="ctrTitle"/>
          </p:nvPr>
        </p:nvSpPr>
        <p:spPr>
          <a:xfrm>
            <a:off x="1581160" y="570102"/>
            <a:ext cx="8959800" cy="48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62F66"/>
              </a:buClr>
              <a:buSzPts val="2800"/>
              <a:buFont typeface="Century Gothic"/>
              <a:buNone/>
            </a:pPr>
            <a:r>
              <a:rPr lang="en-US"/>
              <a:t>Data Exploration </a:t>
            </a:r>
            <a:endParaRPr/>
          </a:p>
        </p:txBody>
      </p:sp>
      <p:pic>
        <p:nvPicPr>
          <p:cNvPr id="758" name="Google Shape;758;g3c21762045e_0_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1323" y="1206702"/>
            <a:ext cx="5093042" cy="5235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g3c21762045e_0_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35840" y="1469077"/>
            <a:ext cx="5109082" cy="391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hème Office">
  <a:themeElements>
    <a:clrScheme name="Personnalisé 4">
      <a:dk1>
        <a:srgbClr val="000000"/>
      </a:dk1>
      <a:lt1>
        <a:srgbClr val="FFFFFF"/>
      </a:lt1>
      <a:dk2>
        <a:srgbClr val="062E65"/>
      </a:dk2>
      <a:lt2>
        <a:srgbClr val="275476"/>
      </a:lt2>
      <a:accent1>
        <a:srgbClr val="279FB0"/>
      </a:accent1>
      <a:accent2>
        <a:srgbClr val="F19538"/>
      </a:accent2>
      <a:accent3>
        <a:srgbClr val="E2355A"/>
      </a:accent3>
      <a:accent4>
        <a:srgbClr val="A3C445"/>
      </a:accent4>
      <a:accent5>
        <a:srgbClr val="CACACA"/>
      </a:accent5>
      <a:accent6>
        <a:srgbClr val="919191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Bureau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2019-05-23T09:39:39Z</dcterms:created>
  <dc:creator>Utilisateur de Microsoft Office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0x0101003C2517BF2E90034E816DF80C2154FD18</vt:lpwstr>
  </property>
</Properties>
</file>